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66" r:id="rId3"/>
    <p:sldId id="267" r:id="rId4"/>
    <p:sldId id="274" r:id="rId5"/>
    <p:sldId id="275" r:id="rId6"/>
    <p:sldId id="256" r:id="rId7"/>
    <p:sldId id="276" r:id="rId8"/>
    <p:sldId id="257" r:id="rId9"/>
    <p:sldId id="263" r:id="rId10"/>
    <p:sldId id="258" r:id="rId11"/>
    <p:sldId id="261" r:id="rId12"/>
    <p:sldId id="277" r:id="rId13"/>
    <p:sldId id="281" r:id="rId14"/>
    <p:sldId id="279" r:id="rId15"/>
    <p:sldId id="278" r:id="rId16"/>
    <p:sldId id="282" r:id="rId17"/>
    <p:sldId id="280" r:id="rId18"/>
    <p:sldId id="259" r:id="rId19"/>
    <p:sldId id="262" r:id="rId20"/>
    <p:sldId id="260" r:id="rId21"/>
    <p:sldId id="264" r:id="rId22"/>
    <p:sldId id="265" r:id="rId23"/>
    <p:sldId id="270" r:id="rId24"/>
    <p:sldId id="271" r:id="rId25"/>
    <p:sldId id="272" r:id="rId26"/>
    <p:sldId id="269" r:id="rId2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D85A7-F0C1-4246-8686-924A2A319F06}" v="16" dt="2024-03-02T08:40:43.4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3999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2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5491" y="2434539"/>
            <a:ext cx="6113017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535" y="1690827"/>
            <a:ext cx="6662928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rMEdcOtHE85dTJ9huXZFq-cIpUze569/view?usp=sharing" TargetMode="External"/><Relationship Id="rId2" Type="http://schemas.openxmlformats.org/officeDocument/2006/relationships/hyperlink" Target="https://drive.google.com/file/d/1XnP9Nuw6HmUw-QQFmGOwPPTTLukFZKFL/view?usp=sharin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34FC7-8BC1-5849-5DFB-07E90D27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696200" cy="4431983"/>
          </a:xfrm>
        </p:spPr>
        <p:txBody>
          <a:bodyPr/>
          <a:lstStyle/>
          <a:p>
            <a:pPr algn="ctr"/>
            <a:r>
              <a:rPr lang="it-IT" sz="3200" dirty="0"/>
              <a:t>ORIENTAMENTO</a:t>
            </a:r>
            <a:br>
              <a:rPr lang="it-IT" sz="3200" dirty="0"/>
            </a:br>
            <a:r>
              <a:rPr lang="it-IT" sz="3200" dirty="0"/>
              <a:t>Ruolo dei docenti tutor e orientatori </a:t>
            </a:r>
            <a:br>
              <a:rPr lang="it-IT" sz="3200" dirty="0"/>
            </a:br>
            <a:r>
              <a:rPr lang="it-IT" sz="3200" dirty="0"/>
              <a:t>(I grado e II grado)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Laboratorio </a:t>
            </a:r>
            <a:r>
              <a:rPr lang="it-IT" sz="3200" dirty="0" err="1"/>
              <a:t>neoimmessi</a:t>
            </a:r>
            <a:r>
              <a:rPr lang="it-IT" sz="3200" dirty="0"/>
              <a:t> in ruolo</a:t>
            </a:r>
            <a:br>
              <a:rPr lang="it-IT" sz="3200" dirty="0"/>
            </a:br>
            <a:r>
              <a:rPr lang="it-IT" sz="3200" dirty="0" err="1"/>
              <a:t>a.s.</a:t>
            </a:r>
            <a:r>
              <a:rPr lang="it-IT" sz="3200" dirty="0"/>
              <a:t> 2023-2024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Prof.ssa Angela Passi</a:t>
            </a:r>
          </a:p>
        </p:txBody>
      </p:sp>
    </p:spTree>
    <p:extLst>
      <p:ext uri="{BB962C8B-B14F-4D97-AF65-F5344CB8AC3E}">
        <p14:creationId xmlns:p14="http://schemas.microsoft.com/office/powerpoint/2010/main" val="353941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I moduli di </a:t>
            </a:r>
            <a:r>
              <a:rPr spc="5" dirty="0"/>
              <a:t> </a:t>
            </a:r>
            <a:r>
              <a:rPr spc="-25" dirty="0"/>
              <a:t>orientamento</a:t>
            </a:r>
            <a:r>
              <a:rPr spc="-85" dirty="0"/>
              <a:t> </a:t>
            </a:r>
            <a:r>
              <a:rPr spc="-5" dirty="0"/>
              <a:t>nella </a:t>
            </a:r>
            <a:r>
              <a:rPr spc="-1340" dirty="0"/>
              <a:t> </a:t>
            </a:r>
            <a:r>
              <a:rPr spc="-5" dirty="0"/>
              <a:t>Scuola</a:t>
            </a:r>
            <a:r>
              <a:rPr spc="-35" dirty="0"/>
              <a:t> </a:t>
            </a:r>
            <a:r>
              <a:rPr spc="-10" dirty="0"/>
              <a:t>secondaria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2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54221" y="1365885"/>
            <a:ext cx="9283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5" dirty="0">
                <a:solidFill>
                  <a:srgbClr val="04607A"/>
                </a:solidFill>
                <a:cs typeface="Constantia"/>
              </a:rPr>
              <a:t>c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o</a:t>
            </a:r>
            <a:r>
              <a:rPr sz="2800" b="1" spc="10" dirty="0">
                <a:solidFill>
                  <a:srgbClr val="04607A"/>
                </a:solidFill>
                <a:cs typeface="Constantia"/>
              </a:rPr>
              <a:t>m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e</a:t>
            </a:r>
            <a:endParaRPr sz="2800" dirty="0"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9199" y="901446"/>
            <a:ext cx="3616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6475" marR="5080" indent="-994410">
              <a:lnSpc>
                <a:spcPct val="100000"/>
              </a:lnSpc>
              <a:spcBef>
                <a:spcPts val="95"/>
              </a:spcBef>
              <a:tabLst>
                <a:tab pos="831215" algn="l"/>
                <a:tab pos="2041525" algn="l"/>
                <a:tab pos="3324860" algn="l"/>
              </a:tabLst>
            </a:pPr>
            <a:r>
              <a:rPr sz="2800" b="1" spc="-10" dirty="0">
                <a:solidFill>
                  <a:schemeClr val="tx2"/>
                </a:solidFill>
                <a:cs typeface="Constantia"/>
              </a:rPr>
              <a:t>3</a:t>
            </a:r>
            <a:r>
              <a:rPr sz="2800" b="1" spc="-5" dirty="0">
                <a:solidFill>
                  <a:schemeClr val="tx2"/>
                </a:solidFill>
                <a:cs typeface="Constantia"/>
              </a:rPr>
              <a:t>0</a:t>
            </a:r>
            <a:r>
              <a:rPr sz="2800" b="1" dirty="0">
                <a:solidFill>
                  <a:schemeClr val="tx2"/>
                </a:solidFill>
                <a:cs typeface="Constantia"/>
              </a:rPr>
              <a:t>	</a:t>
            </a:r>
            <a:r>
              <a:rPr sz="2800" b="1" spc="-5" dirty="0">
                <a:solidFill>
                  <a:schemeClr val="tx2"/>
                </a:solidFill>
                <a:cs typeface="Constantia"/>
              </a:rPr>
              <a:t>ORE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N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ON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	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si  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UNA</a:t>
            </a:r>
            <a:endParaRPr sz="2800" dirty="0"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4103" y="1365885"/>
            <a:ext cx="146761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4607A"/>
                </a:solidFill>
                <a:latin typeface="Constantia"/>
                <a:cs typeface="Constantia"/>
              </a:rPr>
              <a:t>NU</a:t>
            </a:r>
            <a:r>
              <a:rPr sz="2800" b="1" spc="-114" dirty="0">
                <a:solidFill>
                  <a:srgbClr val="04607A"/>
                </a:solidFill>
                <a:latin typeface="Constantia"/>
                <a:cs typeface="Constantia"/>
              </a:rPr>
              <a:t>O</a:t>
            </a:r>
            <a:r>
              <a:rPr sz="2800" b="1" spc="-245" dirty="0">
                <a:solidFill>
                  <a:srgbClr val="04607A"/>
                </a:solidFill>
                <a:latin typeface="Constantia"/>
                <a:cs typeface="Constantia"/>
              </a:rPr>
              <a:t>V</a:t>
            </a:r>
            <a:r>
              <a:rPr sz="2800" b="1" spc="-5" dirty="0">
                <a:solidFill>
                  <a:srgbClr val="04607A"/>
                </a:solidFill>
                <a:latin typeface="Constantia"/>
                <a:cs typeface="Constantia"/>
              </a:rPr>
              <a:t>A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9093" y="939165"/>
            <a:ext cx="30130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1980" algn="l"/>
                <a:tab pos="2580640" algn="l"/>
              </a:tabLst>
            </a:pPr>
            <a:r>
              <a:rPr sz="2800" b="1" spc="-5" dirty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I</a:t>
            </a:r>
            <a:r>
              <a:rPr sz="2800" b="1" spc="-5" dirty="0">
                <a:solidFill>
                  <a:schemeClr val="accent1">
                    <a:lumMod val="75000"/>
                  </a:schemeClr>
                </a:solidFill>
                <a:cs typeface="Constantia"/>
              </a:rPr>
              <a:t>	</a:t>
            </a:r>
            <a:r>
              <a:rPr sz="2800" b="1" spc="-10" dirty="0">
                <a:solidFill>
                  <a:schemeClr val="accent1">
                    <a:lumMod val="75000"/>
                  </a:schemeClr>
                </a:solidFill>
                <a:cs typeface="Constantia"/>
              </a:rPr>
              <a:t>M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cs typeface="Constantia"/>
              </a:rPr>
              <a:t>OD</a:t>
            </a:r>
            <a:r>
              <a:rPr sz="2800" b="1" spc="-5" dirty="0">
                <a:solidFill>
                  <a:schemeClr val="accent1">
                    <a:lumMod val="75000"/>
                  </a:schemeClr>
                </a:solidFill>
                <a:cs typeface="Constantia"/>
              </a:rPr>
              <a:t>ULI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cs typeface="Constantia"/>
              </a:rPr>
              <a:t>	</a:t>
            </a:r>
            <a:r>
              <a:rPr sz="2800" b="1" spc="-5" dirty="0">
                <a:solidFill>
                  <a:schemeClr val="accent1">
                    <a:lumMod val="75000"/>
                  </a:schemeClr>
                </a:solidFill>
                <a:cs typeface="Constantia"/>
              </a:rPr>
              <a:t>DI</a:t>
            </a:r>
            <a:endParaRPr sz="2800" dirty="0">
              <a:solidFill>
                <a:schemeClr val="accent1">
                  <a:lumMod val="75000"/>
                </a:schemeClr>
              </a:solidFill>
              <a:cs typeface="Constantia"/>
            </a:endParaRPr>
          </a:p>
          <a:p>
            <a:pPr marL="12700" marR="574040">
              <a:lnSpc>
                <a:spcPct val="100000"/>
              </a:lnSpc>
            </a:pPr>
            <a:r>
              <a:rPr sz="2800" b="1" spc="-20" dirty="0">
                <a:solidFill>
                  <a:srgbClr val="04607A"/>
                </a:solidFill>
                <a:latin typeface="Constantia"/>
                <a:cs typeface="Constantia"/>
              </a:rPr>
              <a:t>caratterizzano </a:t>
            </a:r>
            <a:r>
              <a:rPr sz="2800" b="1" spc="-65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DISCIPLINA</a:t>
            </a:r>
            <a:r>
              <a:rPr sz="2800" b="1" spc="-5" dirty="0">
                <a:solidFill>
                  <a:srgbClr val="04607A"/>
                </a:solidFill>
                <a:latin typeface="Constantia"/>
                <a:cs typeface="Constantia"/>
              </a:rPr>
              <a:t>,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093" y="2219705"/>
            <a:ext cx="617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2080" algn="l"/>
                <a:tab pos="2196465" algn="l"/>
                <a:tab pos="3634104" algn="l"/>
                <a:tab pos="4305935" algn="l"/>
                <a:tab pos="5967730" algn="l"/>
              </a:tabLst>
            </a:pPr>
            <a:r>
              <a:rPr sz="2800" b="1" spc="-10" dirty="0">
                <a:solidFill>
                  <a:srgbClr val="04607A"/>
                </a:solidFill>
                <a:cs typeface="Constantia"/>
              </a:rPr>
              <a:t>ri</a:t>
            </a:r>
            <a:r>
              <a:rPr sz="2800" b="1" spc="-20" dirty="0">
                <a:solidFill>
                  <a:srgbClr val="04607A"/>
                </a:solidFill>
                <a:cs typeface="Constantia"/>
              </a:rPr>
              <a:t>s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orsa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	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pe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r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	</a:t>
            </a:r>
            <a:r>
              <a:rPr sz="2800" b="1" spc="5" dirty="0">
                <a:solidFill>
                  <a:srgbClr val="04607A"/>
                </a:solidFill>
                <a:cs typeface="Constantia"/>
              </a:rPr>
              <a:t>a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iuta</a:t>
            </a:r>
            <a:r>
              <a:rPr sz="2800" b="1" spc="-60" dirty="0">
                <a:solidFill>
                  <a:srgbClr val="04607A"/>
                </a:solidFill>
                <a:cs typeface="Constantia"/>
              </a:rPr>
              <a:t>r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e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	</a:t>
            </a:r>
            <a:r>
              <a:rPr sz="2800" b="1" spc="-35" dirty="0">
                <a:solidFill>
                  <a:srgbClr val="04607A"/>
                </a:solidFill>
                <a:cs typeface="Constantia"/>
              </a:rPr>
              <a:t>g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l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i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	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stu</a:t>
            </a:r>
            <a:r>
              <a:rPr sz="2800" b="1" spc="-15" dirty="0">
                <a:solidFill>
                  <a:srgbClr val="04607A"/>
                </a:solidFill>
                <a:cs typeface="Constantia"/>
              </a:rPr>
              <a:t>d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enti</a:t>
            </a: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	</a:t>
            </a:r>
            <a:r>
              <a:rPr sz="2800" b="1" spc="-5" dirty="0">
                <a:solidFill>
                  <a:srgbClr val="04607A"/>
                </a:solidFill>
                <a:latin typeface="Constantia"/>
                <a:cs typeface="Constantia"/>
              </a:rPr>
              <a:t>a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1028" y="1792986"/>
            <a:ext cx="4484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  <a:tabLst>
                <a:tab pos="940435" algn="l"/>
                <a:tab pos="3817620" algn="l"/>
              </a:tabLst>
            </a:pPr>
            <a:r>
              <a:rPr sz="2800" b="1" spc="-10" dirty="0">
                <a:solidFill>
                  <a:srgbClr val="04607A"/>
                </a:solidFill>
                <a:cs typeface="Constantia"/>
              </a:rPr>
              <a:t>m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a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	</a:t>
            </a:r>
            <a:r>
              <a:rPr sz="2800" b="1" spc="-60" dirty="0">
                <a:solidFill>
                  <a:srgbClr val="04607A"/>
                </a:solidFill>
                <a:cs typeface="Constantia"/>
              </a:rPr>
              <a:t>r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a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p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p</a:t>
            </a:r>
            <a:r>
              <a:rPr sz="2800" b="1" spc="-60" dirty="0">
                <a:solidFill>
                  <a:srgbClr val="04607A"/>
                </a:solidFill>
                <a:cs typeface="Constantia"/>
              </a:rPr>
              <a:t>r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esentano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	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una</a:t>
            </a:r>
            <a:endParaRPr sz="2800" dirty="0">
              <a:cs typeface="Constantia"/>
            </a:endParaRPr>
          </a:p>
          <a:p>
            <a:pPr marR="5080" algn="r">
              <a:lnSpc>
                <a:spcPct val="100000"/>
              </a:lnSpc>
            </a:pPr>
            <a:r>
              <a:rPr sz="2800" b="1" spc="-15" dirty="0">
                <a:solidFill>
                  <a:srgbClr val="04607A"/>
                </a:solidFill>
                <a:cs typeface="Constantia"/>
              </a:rPr>
              <a:t>f</a:t>
            </a:r>
            <a:r>
              <a:rPr sz="2800" b="1" spc="-15" dirty="0">
                <a:solidFill>
                  <a:srgbClr val="04607A"/>
                </a:solidFill>
                <a:latin typeface="Constantia"/>
                <a:cs typeface="Constantia"/>
              </a:rPr>
              <a:t>are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9093" y="2646425"/>
            <a:ext cx="7068184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45" algn="just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4607A"/>
                </a:solidFill>
                <a:cs typeface="Constantia"/>
              </a:rPr>
              <a:t>sintesi,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nella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costruzione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i="1" dirty="0">
                <a:solidFill>
                  <a:srgbClr val="04607A"/>
                </a:solidFill>
                <a:cs typeface="Constantia"/>
              </a:rPr>
              <a:t>in</a:t>
            </a:r>
            <a:r>
              <a:rPr sz="2800" b="1" i="1" spc="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i="1" spc="-10" dirty="0">
                <a:solidFill>
                  <a:srgbClr val="04607A"/>
                </a:solidFill>
                <a:cs typeface="Constantia"/>
              </a:rPr>
              <a:t>itinere</a:t>
            </a:r>
            <a:r>
              <a:rPr sz="2800" b="1" i="1" spc="-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del 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personale</a:t>
            </a:r>
            <a:r>
              <a:rPr sz="2800" b="1" spc="-4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i="1" spc="-20" dirty="0">
                <a:solidFill>
                  <a:srgbClr val="04607A"/>
                </a:solidFill>
                <a:cs typeface="Constantia"/>
              </a:rPr>
              <a:t>progetto</a:t>
            </a:r>
            <a:r>
              <a:rPr sz="2800" b="1" i="1" spc="20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i="1" spc="-5" dirty="0">
                <a:solidFill>
                  <a:srgbClr val="04607A"/>
                </a:solidFill>
                <a:cs typeface="Constantia"/>
              </a:rPr>
              <a:t>di</a:t>
            </a:r>
            <a:r>
              <a:rPr sz="2800" b="1" i="1" spc="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i="1" spc="-20" dirty="0">
                <a:solidFill>
                  <a:srgbClr val="04607A"/>
                </a:solidFill>
                <a:cs typeface="Constantia"/>
              </a:rPr>
              <a:t>vita</a:t>
            </a:r>
            <a:r>
              <a:rPr sz="2800" b="1" spc="-20" dirty="0">
                <a:solidFill>
                  <a:srgbClr val="04607A"/>
                </a:solidFill>
                <a:cs typeface="Constantia"/>
              </a:rPr>
              <a:t>.</a:t>
            </a:r>
            <a:endParaRPr sz="2800" dirty="0"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25" dirty="0">
                <a:solidFill>
                  <a:srgbClr val="04607A"/>
                </a:solidFill>
                <a:cs typeface="Constantia"/>
              </a:rPr>
              <a:t>La</a:t>
            </a:r>
            <a:r>
              <a:rPr sz="2800" b="1" spc="30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5" dirty="0">
                <a:solidFill>
                  <a:srgbClr val="04607A"/>
                </a:solidFill>
                <a:cs typeface="Constantia"/>
              </a:rPr>
              <a:t>PRASSI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5" dirty="0">
                <a:solidFill>
                  <a:srgbClr val="04607A"/>
                </a:solidFill>
                <a:cs typeface="Constantia"/>
              </a:rPr>
              <a:t>LABORATORIALE</a:t>
            </a:r>
            <a:r>
              <a:rPr sz="2800" b="1" spc="63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5" dirty="0">
                <a:solidFill>
                  <a:srgbClr val="04607A"/>
                </a:solidFill>
                <a:cs typeface="Constantia"/>
              </a:rPr>
              <a:t>costituisce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la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metodologia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didattica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più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 idonea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per 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30" dirty="0">
                <a:solidFill>
                  <a:srgbClr val="04607A"/>
                </a:solidFill>
                <a:cs typeface="Constantia"/>
              </a:rPr>
              <a:t>coinvolgere,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da </a:t>
            </a:r>
            <a:r>
              <a:rPr sz="2800" b="1" spc="-15" dirty="0">
                <a:solidFill>
                  <a:srgbClr val="04607A"/>
                </a:solidFill>
                <a:cs typeface="Constantia"/>
              </a:rPr>
              <a:t>protagonisti, gli 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studenti </a:t>
            </a:r>
            <a:r>
              <a:rPr sz="2800" b="1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5" dirty="0">
                <a:solidFill>
                  <a:srgbClr val="04607A"/>
                </a:solidFill>
                <a:cs typeface="Constantia"/>
              </a:rPr>
              <a:t>nei</a:t>
            </a:r>
            <a:r>
              <a:rPr sz="2800" b="1" spc="-50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20" dirty="0">
                <a:solidFill>
                  <a:srgbClr val="04607A"/>
                </a:solidFill>
                <a:cs typeface="Constantia"/>
              </a:rPr>
              <a:t>processi</a:t>
            </a:r>
            <a:r>
              <a:rPr sz="2800" b="1" spc="-30" dirty="0">
                <a:solidFill>
                  <a:srgbClr val="04607A"/>
                </a:solidFill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cs typeface="Constantia"/>
              </a:rPr>
              <a:t>orientativi.</a:t>
            </a:r>
            <a:endParaRPr sz="2800" dirty="0"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866A6-DD14-178B-E65C-D0140C03E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7923674-413E-EBCB-65B1-F612162FCB99}"/>
              </a:ext>
            </a:extLst>
          </p:cNvPr>
          <p:cNvGrpSpPr/>
          <p:nvPr/>
        </p:nvGrpSpPr>
        <p:grpSpPr>
          <a:xfrm>
            <a:off x="0" y="0"/>
            <a:ext cx="9373553" cy="6858000"/>
            <a:chOff x="-813" y="0"/>
            <a:chExt cx="9145905" cy="6858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22F3CB24-34DB-EB4A-D97B-4904D86C9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C5A284D1-4C62-AB13-5771-0F93C7B267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2109E79-1129-703D-8AD1-74410E008B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45722588-FBB0-002A-AD9E-A9A050A5D3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2" cy="1020572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EE8FFA9-A666-164F-53A0-A3DA62BAEB8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56253081-ED77-7C36-89BB-4743FBFB1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0" y="457200"/>
            <a:ext cx="373735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Essenzialme</a:t>
            </a:r>
            <a:r>
              <a:rPr sz="4500" spc="-35" dirty="0"/>
              <a:t>n</a:t>
            </a:r>
            <a:r>
              <a:rPr sz="4500" spc="-40" dirty="0"/>
              <a:t>t</a:t>
            </a:r>
            <a:r>
              <a:rPr sz="4500" dirty="0"/>
              <a:t>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37017B-F3FC-58B8-1B94-B79A640C1CF1}"/>
              </a:ext>
            </a:extLst>
          </p:cNvPr>
          <p:cNvSpPr txBox="1"/>
          <p:nvPr/>
        </p:nvSpPr>
        <p:spPr>
          <a:xfrm>
            <a:off x="685800" y="1295400"/>
            <a:ext cx="7848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In TUTTE LE CLASSI della Secondaria di Primo Grado, e  nelle CLASSI Prime e Seconde della Secondaria di Secondo Grado	moduli di 30 ore (anche extracurricolari).</a:t>
            </a:r>
          </a:p>
          <a:p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Nelle CLASSI Terze, Quarte e Quinte della Secondaria di Secondo Grado	moduli di 30 ore curricolari (integrate nei PCTO).</a:t>
            </a:r>
          </a:p>
          <a:p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Non una nuova disciplina, ma un percorso trasversale che può  comprendere, ad esempio, anche laboratori di «peer tutoring»</a:t>
            </a:r>
          </a:p>
        </p:txBody>
      </p:sp>
    </p:spTree>
    <p:extLst>
      <p:ext uri="{BB962C8B-B14F-4D97-AF65-F5344CB8AC3E}">
        <p14:creationId xmlns:p14="http://schemas.microsoft.com/office/powerpoint/2010/main" val="181371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23B69-E8E5-A905-07AB-1E3CBF84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9AB841-4D2B-7DE9-A3D3-921D244DA6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491" y="2434539"/>
            <a:ext cx="6113017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2800" dirty="0"/>
              <a:t>Esempi di moduli</a:t>
            </a:r>
            <a:r>
              <a:rPr sz="2800" dirty="0"/>
              <a:t> di </a:t>
            </a:r>
            <a:r>
              <a:rPr sz="2800" spc="5" dirty="0"/>
              <a:t> </a:t>
            </a:r>
            <a:r>
              <a:rPr sz="2800" spc="-25" dirty="0"/>
              <a:t>orientamento</a:t>
            </a:r>
            <a:r>
              <a:rPr sz="2800" spc="-85" dirty="0"/>
              <a:t> </a:t>
            </a:r>
            <a:r>
              <a:rPr sz="2800" spc="-5" dirty="0"/>
              <a:t>nella </a:t>
            </a:r>
            <a:r>
              <a:rPr sz="2800" spc="-1340" dirty="0"/>
              <a:t> </a:t>
            </a:r>
            <a:r>
              <a:rPr sz="2800" spc="-5" dirty="0" err="1"/>
              <a:t>Scuola</a:t>
            </a:r>
            <a:r>
              <a:rPr sz="2800" spc="-35" dirty="0"/>
              <a:t> </a:t>
            </a:r>
            <a:r>
              <a:rPr sz="2800" spc="-10" dirty="0" err="1"/>
              <a:t>secondaria</a:t>
            </a:r>
            <a:r>
              <a:rPr lang="it-IT" sz="2800" spc="-10" dirty="0"/>
              <a:t> di I grado e II grado</a:t>
            </a:r>
            <a:br>
              <a:rPr lang="it-IT" sz="2800" spc="-10" dirty="0"/>
            </a:br>
            <a:r>
              <a:rPr lang="it-IT" sz="2800" spc="-10" dirty="0">
                <a:hlinkClick r:id="rId2"/>
              </a:rPr>
              <a:t>esempio 1</a:t>
            </a:r>
            <a:r>
              <a:rPr lang="it-IT" sz="2800" spc="-10" dirty="0"/>
              <a:t> SS1G</a:t>
            </a:r>
            <a:br>
              <a:rPr lang="it-IT" sz="2800" spc="-10" dirty="0"/>
            </a:br>
            <a:r>
              <a:rPr lang="it-IT" sz="2800" spc="-10" dirty="0">
                <a:hlinkClick r:id="rId3"/>
              </a:rPr>
              <a:t>esempio 2</a:t>
            </a:r>
            <a:r>
              <a:rPr lang="it-IT" sz="2800" spc="-10" dirty="0"/>
              <a:t> SS2G</a:t>
            </a:r>
            <a:br>
              <a:rPr lang="it-IT" sz="2800" spc="-10" dirty="0"/>
            </a:br>
            <a:br>
              <a:rPr lang="it-IT" sz="2800" spc="-10" dirty="0"/>
            </a:br>
            <a:endParaRPr sz="2800" spc="-10" dirty="0"/>
          </a:p>
        </p:txBody>
      </p:sp>
    </p:spTree>
    <p:extLst>
      <p:ext uri="{BB962C8B-B14F-4D97-AF65-F5344CB8AC3E}">
        <p14:creationId xmlns:p14="http://schemas.microsoft.com/office/powerpoint/2010/main" val="35747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BE298-1D71-66BE-D3E5-3E3D69FD9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F7787A4-5FB7-C6A3-28E5-9D2C84AC2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491" y="2434539"/>
            <a:ext cx="6485509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10" dirty="0"/>
              <a:t>La didattica orientativa</a:t>
            </a:r>
            <a:br>
              <a:rPr lang="it-IT" spc="-10" dirty="0"/>
            </a:br>
            <a:r>
              <a:rPr lang="it-IT" sz="2000" spc="-10" dirty="0"/>
              <a:t>Quali sono le competenze orientative e come la scuola può lavorare?</a:t>
            </a:r>
            <a:br>
              <a:rPr lang="it-IT" sz="2000" spc="-10" dirty="0"/>
            </a:br>
            <a:r>
              <a:rPr lang="it-IT" sz="2000" spc="-10" dirty="0"/>
              <a:t>Mettere in relazione obiettivi di apprendimento curricolari con obiettivi di sviluppo  personale degli studenti (riflessione su di sé, metacognizione, emozioni, scelte, punti forti…)</a:t>
            </a:r>
            <a:br>
              <a:rPr lang="it-IT" sz="2000" spc="-10" dirty="0"/>
            </a:br>
            <a:br>
              <a:rPr lang="it-IT" sz="2000" spc="-10" dirty="0"/>
            </a:br>
            <a:endParaRPr sz="2000" spc="-10" dirty="0"/>
          </a:p>
        </p:txBody>
      </p:sp>
    </p:spTree>
    <p:extLst>
      <p:ext uri="{BB962C8B-B14F-4D97-AF65-F5344CB8AC3E}">
        <p14:creationId xmlns:p14="http://schemas.microsoft.com/office/powerpoint/2010/main" val="158785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9FF5D-CDCE-794C-28ED-19F19A850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D9DF261E-D789-3D8C-C179-33246783022E}"/>
              </a:ext>
            </a:extLst>
          </p:cNvPr>
          <p:cNvSpPr txBox="1"/>
          <p:nvPr/>
        </p:nvSpPr>
        <p:spPr>
          <a:xfrm>
            <a:off x="985049" y="777843"/>
            <a:ext cx="30130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4040">
              <a:lnSpc>
                <a:spcPct val="100000"/>
              </a:lnSpc>
            </a:pPr>
            <a:r>
              <a:rPr sz="2800" b="1" spc="-65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endParaRPr sz="2800" dirty="0">
              <a:latin typeface="Constantia"/>
              <a:cs typeface="Constantia"/>
            </a:endParaRPr>
          </a:p>
        </p:txBody>
      </p:sp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C1F021F7-DFCB-C587-D29B-CDBE5CAA4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81" y="1524001"/>
            <a:ext cx="8276037" cy="45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3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9D53F-4945-3A9D-EFB4-CB693A329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4D4DE363-01D8-7978-2896-CB69E5F8314C}"/>
              </a:ext>
            </a:extLst>
          </p:cNvPr>
          <p:cNvSpPr txBox="1"/>
          <p:nvPr/>
        </p:nvSpPr>
        <p:spPr>
          <a:xfrm>
            <a:off x="985049" y="777843"/>
            <a:ext cx="30130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4040">
              <a:lnSpc>
                <a:spcPct val="100000"/>
              </a:lnSpc>
            </a:pPr>
            <a:r>
              <a:rPr sz="2800" b="1" spc="-65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endParaRPr sz="2800" dirty="0">
              <a:latin typeface="Constantia"/>
              <a:cs typeface="Constantia"/>
            </a:endParaRPr>
          </a:p>
        </p:txBody>
      </p:sp>
      <p:pic>
        <p:nvPicPr>
          <p:cNvPr id="4" name="Immagine 3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00FBD8C6-73B3-3736-3680-52D96559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06" y="1524000"/>
            <a:ext cx="824278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854FF-DF06-0433-A199-E1B25AA24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9A00069-4DE8-2152-0A18-05B03D722219}"/>
              </a:ext>
            </a:extLst>
          </p:cNvPr>
          <p:cNvGrpSpPr/>
          <p:nvPr/>
        </p:nvGrpSpPr>
        <p:grpSpPr>
          <a:xfrm>
            <a:off x="0" y="0"/>
            <a:ext cx="9373553" cy="6858000"/>
            <a:chOff x="-813" y="0"/>
            <a:chExt cx="9145905" cy="6858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BA947DF-C109-082F-2397-3D0B9CC7AD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89E4DF6B-977C-91D8-58D9-7897E7945DB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F71B82D-B2F1-14B2-FD5D-D28B6D02C5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E36BE73-6107-C7A8-33D6-EBC8E60D57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2" cy="1020572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CA96A5AC-96DA-CD43-F767-DF2B18C7067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052E53-C0CD-AB1E-EF9B-3C8C9BF61258}"/>
              </a:ext>
            </a:extLst>
          </p:cNvPr>
          <p:cNvSpPr txBox="1"/>
          <p:nvPr/>
        </p:nvSpPr>
        <p:spPr>
          <a:xfrm>
            <a:off x="685800" y="1295400"/>
            <a:ext cx="7315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0" i="0" dirty="0">
                <a:solidFill>
                  <a:srgbClr val="0A8CB6"/>
                </a:solidFill>
                <a:effectLst/>
                <a:latin typeface="-apple-system"/>
              </a:rPr>
              <a:t>La didattica orientativa in pratica</a:t>
            </a:r>
          </a:p>
          <a:p>
            <a:pPr algn="l" fontAlgn="t"/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Predilige un </a:t>
            </a:r>
            <a:r>
              <a:rPr lang="it-IT" sz="2000" b="1" i="0" dirty="0">
                <a:solidFill>
                  <a:srgbClr val="000000"/>
                </a:solidFill>
                <a:effectLst/>
                <a:cs typeface="Frank Ruhl Libre" panose="00000500000000000000" pitchFamily="2" charset="-79"/>
              </a:rPr>
              <a:t>approccio laboratoriale</a:t>
            </a: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 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+mn-ea"/>
                <a:cs typeface="Frank Ruhl Libre" panose="00000500000000000000" pitchFamily="2" charset="-79"/>
              </a:rPr>
              <a:t> coinvolgendo anche esperti esterni alla scuola, figure del mondo imprenditoriale del territorio, istituzioni locali, musei, biblioteche, università, e così via) </a:t>
            </a: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e cooperativo che prenda avvio dall’esperienza concreta di studentesse e studenti. Per questa ragione alcune delle </a:t>
            </a:r>
            <a:r>
              <a:rPr lang="it-IT" sz="2000" b="1" i="0" dirty="0">
                <a:solidFill>
                  <a:srgbClr val="000000"/>
                </a:solidFill>
                <a:effectLst/>
                <a:cs typeface="Frank Ruhl Libre" panose="00000500000000000000" pitchFamily="2" charset="-79"/>
              </a:rPr>
              <a:t>metodologie </a:t>
            </a: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che si possono applicare in </a:t>
            </a:r>
            <a:r>
              <a:rPr lang="it-IT" sz="2000" b="1" i="0" dirty="0">
                <a:solidFill>
                  <a:srgbClr val="000000"/>
                </a:solidFill>
                <a:effectLst/>
                <a:cs typeface="Frank Ruhl Libre" panose="00000500000000000000" pitchFamily="2" charset="-79"/>
              </a:rPr>
              <a:t>ottica orientativa</a:t>
            </a: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 sono: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l’apprendimento </a:t>
            </a:r>
            <a:r>
              <a:rPr lang="it-IT" sz="2000" b="0" i="1" dirty="0">
                <a:solidFill>
                  <a:srgbClr val="000000"/>
                </a:solidFill>
                <a:effectLst/>
                <a:cs typeface="Frank Ruhl Libre" panose="00000500000000000000" pitchFamily="2" charset="-79"/>
              </a:rPr>
              <a:t>peer to peer</a:t>
            </a: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, mescolando studenti di grado superiore e inferiore;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il </a:t>
            </a:r>
            <a:r>
              <a:rPr lang="it-IT" sz="2000" b="0" i="0" dirty="0" err="1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problem</a:t>
            </a: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 solving;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le </a:t>
            </a:r>
            <a:r>
              <a:rPr lang="it-IT" sz="2000" b="0" i="0" dirty="0" err="1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UdA</a:t>
            </a:r>
            <a:r>
              <a:rPr lang="it-IT" sz="2000" b="0" i="0" dirty="0">
                <a:solidFill>
                  <a:srgbClr val="3F3F3F"/>
                </a:solidFill>
                <a:effectLst/>
                <a:cs typeface="Frank Ruhl Libre" panose="00000500000000000000" pitchFamily="2" charset="-79"/>
              </a:rPr>
              <a:t> multidisciplinari;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Autovalutazione (diari di bordo, schede)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 Griglie di osservazione per la valutazione dei compiti autentici e delle prove di realtà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Didattica attiva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629125"/>
            <a:ext cx="704435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0" dirty="0"/>
              <a:t>L’E-Portfolio</a:t>
            </a:r>
            <a:r>
              <a:rPr sz="5000" spc="-70" dirty="0"/>
              <a:t> </a:t>
            </a:r>
            <a:r>
              <a:rPr sz="5000" spc="-5" dirty="0"/>
              <a:t>dello</a:t>
            </a:r>
            <a:r>
              <a:rPr sz="5000" spc="-25" dirty="0"/>
              <a:t> </a:t>
            </a:r>
            <a:r>
              <a:rPr sz="5000" spc="-20" dirty="0"/>
              <a:t>studente</a:t>
            </a:r>
            <a:endParaRPr sz="5000" dirty="0"/>
          </a:p>
        </p:txBody>
      </p:sp>
      <p:pic>
        <p:nvPicPr>
          <p:cNvPr id="4" name="Immagine 3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9102B3D6-8992-B712-6970-A12AE9A6D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343400"/>
            <a:ext cx="4717416" cy="24823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824" y="426465"/>
            <a:ext cx="7251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6610" marR="5080" indent="-2074545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L’</a:t>
            </a:r>
            <a:r>
              <a:rPr sz="3600" spc="-40" dirty="0">
                <a:solidFill>
                  <a:srgbClr val="FF0000"/>
                </a:solidFill>
              </a:rPr>
              <a:t>E-PORTFOLIO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/>
              <a:t>è</a:t>
            </a:r>
            <a:r>
              <a:rPr sz="3600" spc="-10" dirty="0"/>
              <a:t> strutturato </a:t>
            </a:r>
            <a:r>
              <a:rPr sz="3600" dirty="0"/>
              <a:t>in </a:t>
            </a:r>
            <a:r>
              <a:rPr sz="3600" spc="-1005" dirty="0"/>
              <a:t> </a:t>
            </a:r>
            <a:r>
              <a:rPr sz="3600" spc="-5" dirty="0"/>
              <a:t>quattro </a:t>
            </a:r>
            <a:r>
              <a:rPr sz="3600" dirty="0"/>
              <a:t>parti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868" y="2150440"/>
            <a:ext cx="7683500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5904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800" b="1" spc="-5" dirty="0">
                <a:solidFill>
                  <a:srgbClr val="0E6EC5"/>
                </a:solidFill>
                <a:cs typeface="Constantia"/>
              </a:rPr>
              <a:t>pe</a:t>
            </a:r>
            <a:r>
              <a:rPr sz="2800" b="1" spc="-50" dirty="0">
                <a:solidFill>
                  <a:srgbClr val="0E6EC5"/>
                </a:solidFill>
                <a:cs typeface="Constantia"/>
              </a:rPr>
              <a:t>r</a:t>
            </a:r>
            <a:r>
              <a:rPr sz="2800" b="1" spc="-70" dirty="0">
                <a:solidFill>
                  <a:srgbClr val="0E6EC5"/>
                </a:solidFill>
                <a:cs typeface="Constantia"/>
              </a:rPr>
              <a:t>c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orso</a:t>
            </a:r>
            <a:r>
              <a:rPr sz="2800" b="1" spc="-18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d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i</a:t>
            </a:r>
            <a:r>
              <a:rPr sz="2800" b="1" spc="-7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st</a:t>
            </a:r>
            <a:r>
              <a:rPr sz="2800" b="1" spc="-10" dirty="0">
                <a:solidFill>
                  <a:srgbClr val="0E6EC5"/>
                </a:solidFill>
                <a:cs typeface="Constantia"/>
              </a:rPr>
              <a:t>u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d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i</a:t>
            </a:r>
            <a:r>
              <a:rPr sz="2800" b="1" spc="-7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spc="-70" dirty="0">
                <a:solidFill>
                  <a:srgbClr val="0E6EC5"/>
                </a:solidFill>
                <a:cs typeface="Constantia"/>
              </a:rPr>
              <a:t>c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on</a:t>
            </a:r>
            <a:r>
              <a:rPr sz="2800" b="1" spc="-6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l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e</a:t>
            </a:r>
            <a:r>
              <a:rPr sz="2800" b="1" spc="-9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in</a:t>
            </a:r>
            <a:r>
              <a:rPr sz="2800" b="1" spc="-15" dirty="0">
                <a:solidFill>
                  <a:srgbClr val="0E6EC5"/>
                </a:solidFill>
                <a:cs typeface="Constantia"/>
              </a:rPr>
              <a:t>f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ormazio</a:t>
            </a:r>
            <a:r>
              <a:rPr sz="2800" b="1" spc="-10" dirty="0">
                <a:solidFill>
                  <a:srgbClr val="0E6EC5"/>
                </a:solidFill>
                <a:cs typeface="Constantia"/>
              </a:rPr>
              <a:t>n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i  sul</a:t>
            </a:r>
            <a:r>
              <a:rPr sz="2800" b="1" spc="-5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profilo</a:t>
            </a:r>
            <a:r>
              <a:rPr sz="2800" b="1" spc="-16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spc="-10" dirty="0">
                <a:solidFill>
                  <a:srgbClr val="0E6EC5"/>
                </a:solidFill>
                <a:cs typeface="Constantia"/>
              </a:rPr>
              <a:t>scolastico;</a:t>
            </a:r>
            <a:endParaRPr sz="2800" dirty="0">
              <a:cs typeface="Constantia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800" b="1" dirty="0">
                <a:solidFill>
                  <a:srgbClr val="0E6EC5"/>
                </a:solidFill>
                <a:cs typeface="Constantia"/>
              </a:rPr>
              <a:t>sviluppo 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delle </a:t>
            </a:r>
            <a:r>
              <a:rPr sz="2800" b="1" spc="-15" dirty="0">
                <a:solidFill>
                  <a:srgbClr val="0E6EC5"/>
                </a:solidFill>
                <a:cs typeface="Constantia"/>
              </a:rPr>
              <a:t>competenze </a:t>
            </a:r>
            <a:r>
              <a:rPr sz="2800" b="1" spc="-10" dirty="0">
                <a:solidFill>
                  <a:srgbClr val="0E6EC5"/>
                </a:solidFill>
                <a:cs typeface="Constantia"/>
              </a:rPr>
              <a:t> documentate </a:t>
            </a:r>
            <a:r>
              <a:rPr sz="2800" b="1" spc="-15" dirty="0">
                <a:solidFill>
                  <a:srgbClr val="0E6EC5"/>
                </a:solidFill>
                <a:cs typeface="Constantia"/>
              </a:rPr>
              <a:t>tramite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le </a:t>
            </a:r>
            <a:r>
              <a:rPr sz="2800" b="1" spc="-15" dirty="0">
                <a:solidFill>
                  <a:srgbClr val="0E6EC5"/>
                </a:solidFill>
                <a:cs typeface="Constantia"/>
              </a:rPr>
              <a:t>attività </a:t>
            </a:r>
            <a:r>
              <a:rPr sz="2800" b="1" spc="-20" dirty="0">
                <a:solidFill>
                  <a:srgbClr val="0E6EC5"/>
                </a:solidFill>
                <a:cs typeface="Constantia"/>
              </a:rPr>
              <a:t>svolte </a:t>
            </a:r>
            <a:r>
              <a:rPr sz="2800" b="1" spc="-75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in</a:t>
            </a:r>
            <a:r>
              <a:rPr sz="2800" b="1" spc="-13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ambi</a:t>
            </a:r>
            <a:r>
              <a:rPr sz="2800" b="1" spc="-45" dirty="0">
                <a:solidFill>
                  <a:srgbClr val="0E6EC5"/>
                </a:solidFill>
                <a:cs typeface="Constantia"/>
              </a:rPr>
              <a:t>t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</a:t>
            </a:r>
            <a:r>
              <a:rPr sz="2800" b="1" spc="-15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s</a:t>
            </a:r>
            <a:r>
              <a:rPr sz="2800" b="1" spc="-65" dirty="0">
                <a:solidFill>
                  <a:srgbClr val="0E6EC5"/>
                </a:solidFill>
                <a:cs typeface="Constantia"/>
              </a:rPr>
              <a:t>c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olasti</a:t>
            </a:r>
            <a:r>
              <a:rPr sz="2800" b="1" spc="-60" dirty="0">
                <a:solidFill>
                  <a:srgbClr val="0E6EC5"/>
                </a:solidFill>
                <a:cs typeface="Constantia"/>
              </a:rPr>
              <a:t>c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</a:t>
            </a:r>
            <a:r>
              <a:rPr sz="2800" b="1" spc="-204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ed</a:t>
            </a:r>
            <a:r>
              <a:rPr sz="2800" b="1" spc="-8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ext</a:t>
            </a:r>
            <a:r>
              <a:rPr sz="2800" b="1" spc="-50" dirty="0">
                <a:solidFill>
                  <a:srgbClr val="0E6EC5"/>
                </a:solidFill>
                <a:cs typeface="Constantia"/>
              </a:rPr>
              <a:t>r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as</a:t>
            </a:r>
            <a:r>
              <a:rPr sz="2800" b="1" spc="-65" dirty="0">
                <a:solidFill>
                  <a:srgbClr val="0E6EC5"/>
                </a:solidFill>
                <a:cs typeface="Constantia"/>
              </a:rPr>
              <a:t>c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olasti</a:t>
            </a:r>
            <a:r>
              <a:rPr sz="2800" b="1" spc="-60" dirty="0">
                <a:solidFill>
                  <a:srgbClr val="0E6EC5"/>
                </a:solidFill>
                <a:cs typeface="Constantia"/>
              </a:rPr>
              <a:t>c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  e</a:t>
            </a:r>
            <a:r>
              <a:rPr sz="2800" b="1" spc="-8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il</a:t>
            </a:r>
            <a:r>
              <a:rPr sz="2800" b="1" spc="-8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spc="-10" dirty="0">
                <a:solidFill>
                  <a:srgbClr val="0E6EC5"/>
                </a:solidFill>
                <a:cs typeface="Constantia"/>
              </a:rPr>
              <a:t>conseguimento</a:t>
            </a:r>
            <a:r>
              <a:rPr sz="2800" b="1" spc="-17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di</a:t>
            </a:r>
            <a:r>
              <a:rPr sz="2800" b="1" spc="-9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certificazioni;</a:t>
            </a:r>
            <a:endParaRPr sz="2800" dirty="0">
              <a:cs typeface="Constantia"/>
            </a:endParaRPr>
          </a:p>
          <a:p>
            <a:pPr marL="12700" marR="181483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b="1" dirty="0">
                <a:solidFill>
                  <a:srgbClr val="0E6EC5"/>
                </a:solidFill>
                <a:cs typeface="Constantia"/>
              </a:rPr>
              <a:t>il</a:t>
            </a:r>
            <a:r>
              <a:rPr sz="2800" b="1" spc="-8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capol</a:t>
            </a:r>
            <a:r>
              <a:rPr sz="2800" b="1" spc="-80" dirty="0">
                <a:solidFill>
                  <a:srgbClr val="0E6EC5"/>
                </a:solidFill>
                <a:cs typeface="Constantia"/>
              </a:rPr>
              <a:t>av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</a:t>
            </a:r>
            <a:r>
              <a:rPr sz="2800" b="1" spc="-45" dirty="0">
                <a:solidFill>
                  <a:srgbClr val="0E6EC5"/>
                </a:solidFill>
                <a:cs typeface="Constantia"/>
              </a:rPr>
              <a:t>r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</a:t>
            </a:r>
            <a:r>
              <a:rPr sz="2800" b="1" spc="-19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d</a:t>
            </a:r>
            <a:r>
              <a:rPr sz="2800" b="1" spc="5" dirty="0">
                <a:solidFill>
                  <a:srgbClr val="0E6EC5"/>
                </a:solidFill>
                <a:cs typeface="Constantia"/>
              </a:rPr>
              <a:t>e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ll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o</a:t>
            </a:r>
            <a:r>
              <a:rPr sz="2800" b="1" spc="-165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studen</a:t>
            </a:r>
            <a:r>
              <a:rPr sz="2800" b="1" spc="-45" dirty="0">
                <a:solidFill>
                  <a:srgbClr val="0E6EC5"/>
                </a:solidFill>
                <a:cs typeface="Constantia"/>
              </a:rPr>
              <a:t>t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e</a:t>
            </a:r>
            <a:r>
              <a:rPr sz="2800" b="1" spc="-80" dirty="0">
                <a:solidFill>
                  <a:srgbClr val="0E6EC5"/>
                </a:solidFill>
                <a:cs typeface="Constantia"/>
              </a:rPr>
              <a:t> </a:t>
            </a:r>
            <a:r>
              <a:rPr sz="2800" b="1" dirty="0">
                <a:solidFill>
                  <a:srgbClr val="0E6EC5"/>
                </a:solidFill>
                <a:cs typeface="Constantia"/>
              </a:rPr>
              <a:t>;  </a:t>
            </a:r>
            <a:r>
              <a:rPr sz="2800" b="1" spc="-5" dirty="0">
                <a:solidFill>
                  <a:srgbClr val="0E6EC5"/>
                </a:solidFill>
                <a:cs typeface="Constantia"/>
              </a:rPr>
              <a:t>4.autovalutazione.</a:t>
            </a:r>
            <a:endParaRPr sz="2800" dirty="0"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17D0C0-A4E0-51B1-105A-C86EE65A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491" y="2434539"/>
            <a:ext cx="6113017" cy="2154436"/>
          </a:xfrm>
        </p:spPr>
        <p:txBody>
          <a:bodyPr/>
          <a:lstStyle/>
          <a:p>
            <a:pPr algn="ctr"/>
            <a:r>
              <a:rPr lang="it-IT" sz="1100" dirty="0"/>
              <a:t>“…</a:t>
            </a:r>
            <a:r>
              <a:rPr lang="it-IT" sz="2000" dirty="0"/>
              <a:t>ma Nino non aver paura di sbagliare un calcio di rigore, non è mica da questi particolari che si giudica un giocatore </a:t>
            </a:r>
            <a:br>
              <a:rPr lang="it-IT" sz="2000" dirty="0"/>
            </a:br>
            <a:r>
              <a:rPr lang="it-IT" sz="2000" dirty="0"/>
              <a:t>un giocatore lo vedi dal coraggio, dall'altruismo e dalla fantasia.” </a:t>
            </a:r>
            <a:br>
              <a:rPr lang="it-IT" sz="2000" dirty="0"/>
            </a:br>
            <a:r>
              <a:rPr lang="it-IT" sz="2000" dirty="0"/>
              <a:t>da “La leva calcistica della classe ’68”, </a:t>
            </a:r>
            <a:br>
              <a:rPr lang="it-IT" sz="2000" dirty="0"/>
            </a:br>
            <a:r>
              <a:rPr lang="it-IT" sz="2000" dirty="0"/>
              <a:t>F. De Gregori </a:t>
            </a:r>
          </a:p>
        </p:txBody>
      </p:sp>
      <p:pic>
        <p:nvPicPr>
          <p:cNvPr id="4" name="Francesco De Gregori - La leva calcistica della classe 68 (StillPseudo Video)">
            <a:hlinkClick r:id="" action="ppaction://media"/>
            <a:extLst>
              <a:ext uri="{FF2B5EF4-FFF2-40B4-BE49-F238E27FC236}">
                <a16:creationId xmlns:a16="http://schemas.microsoft.com/office/drawing/2014/main" id="{9F375664-6C78-BB1A-C163-7FC34A6E6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5075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736" y="2579954"/>
            <a:ext cx="72116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Piattaforma</a:t>
            </a:r>
            <a:r>
              <a:rPr sz="4500" spc="-35" dirty="0"/>
              <a:t> </a:t>
            </a:r>
            <a:r>
              <a:rPr sz="4500" spc="-10" dirty="0"/>
              <a:t>digitale</a:t>
            </a:r>
            <a:r>
              <a:rPr sz="4500" spc="-40" dirty="0"/>
              <a:t> </a:t>
            </a:r>
            <a:r>
              <a:rPr sz="4500" spc="-10" dirty="0"/>
              <a:t>Unica </a:t>
            </a:r>
            <a:r>
              <a:rPr sz="4500" spc="-5" dirty="0"/>
              <a:t>per</a:t>
            </a:r>
            <a:endParaRPr sz="45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500" spc="-35" dirty="0"/>
              <a:t>l’orientamento</a:t>
            </a:r>
            <a:endParaRPr sz="4500" dirty="0"/>
          </a:p>
        </p:txBody>
      </p:sp>
      <p:pic>
        <p:nvPicPr>
          <p:cNvPr id="4" name="Immagine 3" descr="Immagine che contiene testo, cartone animato, vestiti, Viso umano&#10;&#10;Descrizione generata automaticamente">
            <a:extLst>
              <a:ext uri="{FF2B5EF4-FFF2-40B4-BE49-F238E27FC236}">
                <a16:creationId xmlns:a16="http://schemas.microsoft.com/office/drawing/2014/main" id="{889592B2-84AB-EF63-6F0F-5A8A06070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114800"/>
            <a:ext cx="164782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2429" y="426465"/>
            <a:ext cx="58204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i="0" dirty="0">
                <a:solidFill>
                  <a:srgbClr val="FF0000"/>
                </a:solidFill>
                <a:latin typeface="Calibri"/>
                <a:cs typeface="Calibri"/>
              </a:rPr>
              <a:t>UNICA</a:t>
            </a:r>
            <a:r>
              <a:rPr sz="4500" i="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0" i="0" dirty="0">
                <a:latin typeface="Calibri"/>
                <a:cs typeface="Calibri"/>
              </a:rPr>
              <a:t>è</a:t>
            </a:r>
            <a:r>
              <a:rPr sz="4500" i="0" spc="-30" dirty="0">
                <a:latin typeface="Calibri"/>
                <a:cs typeface="Calibri"/>
              </a:rPr>
              <a:t> </a:t>
            </a:r>
            <a:r>
              <a:rPr sz="4500" i="0" spc="-40" dirty="0">
                <a:latin typeface="Calibri"/>
                <a:cs typeface="Calibri"/>
              </a:rPr>
              <a:t>stata</a:t>
            </a:r>
            <a:r>
              <a:rPr sz="4500" i="0" spc="-20" dirty="0">
                <a:latin typeface="Calibri"/>
                <a:cs typeface="Calibri"/>
              </a:rPr>
              <a:t> </a:t>
            </a:r>
            <a:r>
              <a:rPr sz="4500" i="0" spc="-25" dirty="0">
                <a:latin typeface="Calibri"/>
                <a:cs typeface="Calibri"/>
              </a:rPr>
              <a:t>creata</a:t>
            </a:r>
            <a:r>
              <a:rPr sz="4500" i="0" spc="-20" dirty="0">
                <a:latin typeface="Calibri"/>
                <a:cs typeface="Calibri"/>
              </a:rPr>
              <a:t> </a:t>
            </a:r>
            <a:r>
              <a:rPr sz="4500" i="0" dirty="0">
                <a:latin typeface="Calibri"/>
                <a:cs typeface="Calibri"/>
              </a:rPr>
              <a:t>per</a:t>
            </a:r>
            <a:endParaRPr sz="4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288" y="1585340"/>
            <a:ext cx="808355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655" algn="l"/>
              </a:tabLst>
            </a:pP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archiviare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0E6EC5"/>
                </a:solidFill>
                <a:latin typeface="Constantia"/>
                <a:cs typeface="Constantia"/>
              </a:rPr>
              <a:t>l’offerta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formativa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e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i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dati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necessari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per 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0E6EC5"/>
                </a:solidFill>
                <a:latin typeface="Constantia"/>
                <a:cs typeface="Constantia"/>
              </a:rPr>
              <a:t>procedere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a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scelte</a:t>
            </a:r>
            <a:r>
              <a:rPr sz="2000" b="1" spc="54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consapevoli</a:t>
            </a:r>
            <a:r>
              <a:rPr sz="2000" b="1" spc="54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nel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passaggio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dal </a:t>
            </a:r>
            <a:r>
              <a:rPr sz="2000" b="1" spc="-56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primo</a:t>
            </a:r>
            <a:r>
              <a:rPr sz="2000" b="1" spc="-10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al</a:t>
            </a:r>
            <a:r>
              <a:rPr sz="2000" b="1" spc="-6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secondo</a:t>
            </a:r>
            <a:r>
              <a:rPr sz="2000" b="1" spc="-114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ciclo</a:t>
            </a:r>
            <a:r>
              <a:rPr sz="2000" b="1" spc="-11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di</a:t>
            </a:r>
            <a:r>
              <a:rPr sz="2000" b="1" spc="-4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studi;</a:t>
            </a:r>
            <a:endParaRPr sz="20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/>
              <a:buChar char="⚫"/>
            </a:pPr>
            <a:endParaRPr sz="2000" dirty="0">
              <a:latin typeface="Constantia"/>
              <a:cs typeface="Constantia"/>
            </a:endParaRPr>
          </a:p>
          <a:p>
            <a:pPr marL="287020" marR="7620" indent="-274955" algn="just">
              <a:lnSpc>
                <a:spcPct val="10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655" algn="l"/>
              </a:tabLst>
            </a:pP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presentare</a:t>
            </a:r>
            <a:r>
              <a:rPr sz="2000" b="1" spc="-4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la</a:t>
            </a:r>
            <a:r>
              <a:rPr sz="2000" b="1" spc="-3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documentazione</a:t>
            </a:r>
            <a:r>
              <a:rPr sz="2000" b="1" spc="-2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territoriale</a:t>
            </a:r>
            <a:r>
              <a:rPr sz="2000" b="1" spc="-3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e</a:t>
            </a:r>
            <a:r>
              <a:rPr sz="2000" b="1" spc="-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nazionale </a:t>
            </a:r>
            <a:r>
              <a:rPr sz="2000" b="1" spc="-56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riguardante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il passaggio dal secondo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ciclo </a:t>
            </a:r>
            <a:r>
              <a:rPr sz="2000" b="1" spc="-20" dirty="0">
                <a:solidFill>
                  <a:srgbClr val="0E6EC5"/>
                </a:solidFill>
                <a:latin typeface="Constantia"/>
                <a:cs typeface="Constantia"/>
              </a:rPr>
              <a:t>all’offerta 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formativa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del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sistema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terziario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(ITS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40" dirty="0">
                <a:solidFill>
                  <a:srgbClr val="0E6EC5"/>
                </a:solidFill>
                <a:latin typeface="Constantia"/>
                <a:cs typeface="Constantia"/>
              </a:rPr>
              <a:t>Academy, </a:t>
            </a:r>
            <a:r>
              <a:rPr sz="2000" b="1" spc="-3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Università,</a:t>
            </a:r>
            <a:r>
              <a:rPr sz="2000" b="1" spc="-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35" dirty="0">
                <a:solidFill>
                  <a:srgbClr val="0E6EC5"/>
                </a:solidFill>
                <a:latin typeface="Constantia"/>
                <a:cs typeface="Constantia"/>
              </a:rPr>
              <a:t>AFAM,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dati</a:t>
            </a:r>
            <a:r>
              <a:rPr sz="2000" b="1" spc="-4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Almalaurea,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Istat);</a:t>
            </a:r>
            <a:endParaRPr sz="20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/>
              <a:buChar char="⚫"/>
            </a:pPr>
            <a:endParaRPr sz="2000" dirty="0">
              <a:latin typeface="Constantia"/>
              <a:cs typeface="Constantia"/>
            </a:endParaRPr>
          </a:p>
          <a:p>
            <a:pPr marL="287020" marR="13335" indent="-274955" algn="just">
              <a:lnSpc>
                <a:spcPct val="10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359410" algn="l"/>
              </a:tabLst>
            </a:pPr>
            <a:r>
              <a:rPr sz="2000" dirty="0"/>
              <a:t>	</a:t>
            </a:r>
            <a:r>
              <a:rPr sz="2000" b="1" spc="-25" dirty="0">
                <a:solidFill>
                  <a:srgbClr val="0E6EC5"/>
                </a:solidFill>
                <a:latin typeface="Constantia"/>
                <a:cs typeface="Constantia"/>
              </a:rPr>
              <a:t>favorire</a:t>
            </a:r>
            <a:r>
              <a:rPr sz="2000" b="1" spc="-2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la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transizione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scuola-lavoro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e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scuola-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università,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con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dati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relativi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alle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professionalità</a:t>
            </a:r>
            <a:r>
              <a:rPr sz="2000" b="1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più </a:t>
            </a:r>
            <a:r>
              <a:rPr sz="2000" b="1" spc="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richieste</a:t>
            </a:r>
            <a:r>
              <a:rPr sz="2000" b="1" spc="-6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E6EC5"/>
                </a:solidFill>
                <a:latin typeface="Constantia"/>
                <a:cs typeface="Constantia"/>
              </a:rPr>
              <a:t>nei</a:t>
            </a:r>
            <a:r>
              <a:rPr sz="2000" b="1" spc="-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E6EC5"/>
                </a:solidFill>
                <a:latin typeface="Constantia"/>
                <a:cs typeface="Constantia"/>
              </a:rPr>
              <a:t>diversi</a:t>
            </a:r>
            <a:r>
              <a:rPr sz="2000" b="1" spc="-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Constantia"/>
                <a:cs typeface="Constantia"/>
              </a:rPr>
              <a:t>territori.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1667" y="721868"/>
            <a:ext cx="37109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25" dirty="0">
                <a:solidFill>
                  <a:srgbClr val="0E6EC5"/>
                </a:solidFill>
                <a:latin typeface="Constantia"/>
                <a:cs typeface="Constantia"/>
              </a:rPr>
              <a:t>PER</a:t>
            </a:r>
            <a:r>
              <a:rPr sz="3200" i="0" spc="-6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3200" i="0" spc="-20" dirty="0">
                <a:solidFill>
                  <a:srgbClr val="0E6EC5"/>
                </a:solidFill>
                <a:latin typeface="Constantia"/>
                <a:cs typeface="Constantia"/>
              </a:rPr>
              <a:t>CONCLUDERE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6494" y="1690827"/>
            <a:ext cx="623697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  <a:tabLst>
                <a:tab pos="1788160" algn="l"/>
              </a:tabLst>
            </a:pP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Sapere </a:t>
            </a:r>
            <a:r>
              <a:rPr sz="3200" b="1" spc="-5" dirty="0">
                <a:solidFill>
                  <a:srgbClr val="0E6EC5"/>
                </a:solidFill>
                <a:latin typeface="Calibri"/>
                <a:cs typeface="Calibri"/>
              </a:rPr>
              <a:t>è </a:t>
            </a:r>
            <a:r>
              <a:rPr sz="3200" b="1" spc="-15" dirty="0">
                <a:solidFill>
                  <a:srgbClr val="0E6EC5"/>
                </a:solidFill>
                <a:latin typeface="Calibri"/>
                <a:cs typeface="Calibri"/>
              </a:rPr>
              <a:t>etimologicamente </a:t>
            </a:r>
            <a:r>
              <a:rPr sz="3200" b="1" spc="-10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E6EC5"/>
                </a:solidFill>
                <a:latin typeface="Calibri"/>
                <a:cs typeface="Calibri"/>
              </a:rPr>
              <a:t>scoprire</a:t>
            </a:r>
            <a:r>
              <a:rPr sz="3200" b="1" spc="25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E6EC5"/>
                </a:solidFill>
                <a:latin typeface="Calibri"/>
                <a:cs typeface="Calibri"/>
              </a:rPr>
              <a:t>il</a:t>
            </a:r>
            <a:r>
              <a:rPr sz="3200" b="1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sapore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E6EC5"/>
                </a:solidFill>
                <a:latin typeface="Calibri"/>
                <a:cs typeface="Calibri"/>
              </a:rPr>
              <a:t>nelle</a:t>
            </a:r>
            <a:r>
              <a:rPr sz="3200" b="1" spc="5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E6EC5"/>
                </a:solidFill>
                <a:latin typeface="Calibri"/>
                <a:cs typeface="Calibri"/>
              </a:rPr>
              <a:t>cose, </a:t>
            </a:r>
            <a:r>
              <a:rPr sz="3200" b="1" spc="-5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E6EC5"/>
                </a:solidFill>
                <a:latin typeface="Calibri"/>
                <a:cs typeface="Calibri"/>
              </a:rPr>
              <a:t>valorizzando</a:t>
            </a:r>
            <a:r>
              <a:rPr sz="3200" b="1" spc="20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E6EC5"/>
                </a:solidFill>
                <a:latin typeface="Calibri"/>
                <a:cs typeface="Calibri"/>
              </a:rPr>
              <a:t>i</a:t>
            </a:r>
            <a:r>
              <a:rPr sz="3200" b="1" spc="-10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E6EC5"/>
                </a:solidFill>
                <a:latin typeface="Calibri"/>
                <a:cs typeface="Calibri"/>
              </a:rPr>
              <a:t>singoli</a:t>
            </a:r>
            <a:r>
              <a:rPr sz="3200" b="1" spc="15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E6EC5"/>
                </a:solidFill>
                <a:latin typeface="Calibri"/>
                <a:cs typeface="Calibri"/>
              </a:rPr>
              <a:t>gusti </a:t>
            </a:r>
            <a:r>
              <a:rPr sz="3200" b="1" spc="-10" dirty="0">
                <a:solidFill>
                  <a:srgbClr val="0E6EC5"/>
                </a:solidFill>
                <a:latin typeface="Calibri"/>
                <a:cs typeface="Calibri"/>
              </a:rPr>
              <a:t> personali:</a:t>
            </a:r>
            <a:r>
              <a:rPr sz="3200" b="1" spc="10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E6EC5"/>
                </a:solidFill>
                <a:latin typeface="Calibri"/>
                <a:cs typeface="Calibri"/>
              </a:rPr>
              <a:t>dal </a:t>
            </a:r>
            <a:r>
              <a:rPr sz="3200" b="1" spc="-10" dirty="0">
                <a:solidFill>
                  <a:srgbClr val="0E6EC5"/>
                </a:solidFill>
                <a:latin typeface="Calibri"/>
                <a:cs typeface="Calibri"/>
              </a:rPr>
              <a:t>latino</a:t>
            </a:r>
            <a:r>
              <a:rPr sz="3200" b="1" spc="10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E6EC5"/>
                </a:solidFill>
                <a:latin typeface="Calibri"/>
                <a:cs typeface="Calibri"/>
              </a:rPr>
              <a:t>classico </a:t>
            </a:r>
            <a:r>
              <a:rPr sz="3200" b="1" spc="-5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0E6EC5"/>
                </a:solidFill>
                <a:latin typeface="Calibri"/>
                <a:cs typeface="Calibri"/>
              </a:rPr>
              <a:t>sapĕre,	</a:t>
            </a:r>
            <a:r>
              <a:rPr sz="3200" b="1" spc="-50" dirty="0">
                <a:solidFill>
                  <a:srgbClr val="0E6EC5"/>
                </a:solidFill>
                <a:latin typeface="Calibri"/>
                <a:cs typeface="Calibri"/>
              </a:rPr>
              <a:t>‘avere</a:t>
            </a:r>
            <a:r>
              <a:rPr sz="3200" b="1" spc="-20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60" dirty="0">
                <a:solidFill>
                  <a:srgbClr val="0E6EC5"/>
                </a:solidFill>
                <a:latin typeface="Calibri"/>
                <a:cs typeface="Calibri"/>
              </a:rPr>
              <a:t>sapore’,</a:t>
            </a:r>
            <a:r>
              <a:rPr sz="3200" b="1" spc="15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0E6EC5"/>
                </a:solidFill>
                <a:latin typeface="Calibri"/>
                <a:cs typeface="Calibri"/>
              </a:rPr>
              <a:t>‘avere </a:t>
            </a:r>
            <a:r>
              <a:rPr sz="3200" b="1" spc="-890" dirty="0">
                <a:solidFill>
                  <a:srgbClr val="0E6EC5"/>
                </a:solidFill>
                <a:latin typeface="Calibri"/>
                <a:cs typeface="Calibri"/>
              </a:rPr>
              <a:t> </a:t>
            </a:r>
            <a:r>
              <a:rPr sz="3200" b="1" spc="-70" dirty="0">
                <a:solidFill>
                  <a:srgbClr val="0E6EC5"/>
                </a:solidFill>
                <a:latin typeface="Calibri"/>
                <a:cs typeface="Calibri"/>
              </a:rPr>
              <a:t>gusto’.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C5B8BA-414F-04A9-4851-05953BD91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661993"/>
          </a:xfrm>
        </p:spPr>
        <p:txBody>
          <a:bodyPr/>
          <a:lstStyle/>
          <a:p>
            <a:pPr algn="ctr"/>
            <a:r>
              <a:rPr lang="it-IT" sz="3600" dirty="0"/>
              <a:t>Letture orientative…</a:t>
            </a:r>
            <a:br>
              <a:rPr lang="it-IT" sz="3600" dirty="0"/>
            </a:br>
            <a:br>
              <a:rPr lang="it-IT" sz="3600" dirty="0"/>
            </a:br>
            <a:endParaRPr lang="it-IT" sz="3600" dirty="0"/>
          </a:p>
        </p:txBody>
      </p:sp>
      <p:pic>
        <p:nvPicPr>
          <p:cNvPr id="5" name="Immagine 4" descr="Immagine che contiene testo, schermata, grafica, poster&#10;&#10;Descrizione generata automaticamente">
            <a:extLst>
              <a:ext uri="{FF2B5EF4-FFF2-40B4-BE49-F238E27FC236}">
                <a16:creationId xmlns:a16="http://schemas.microsoft.com/office/drawing/2014/main" id="{F9392F3C-0E4F-B2E0-FFF7-0CB77F7B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33600"/>
            <a:ext cx="2831500" cy="3962400"/>
          </a:xfrm>
          <a:prstGeom prst="rect">
            <a:avLst/>
          </a:prstGeom>
        </p:spPr>
      </p:pic>
      <p:pic>
        <p:nvPicPr>
          <p:cNvPr id="7" name="Immagine 6" descr="Immagine che contiene testo, Prodotti generali&#10;&#10;Descrizione generata automaticamente">
            <a:extLst>
              <a:ext uri="{FF2B5EF4-FFF2-40B4-BE49-F238E27FC236}">
                <a16:creationId xmlns:a16="http://schemas.microsoft.com/office/drawing/2014/main" id="{923720BE-8640-07F7-3BD0-D1C330049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098" y="2133600"/>
            <a:ext cx="284850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9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2F81A-316A-7291-CB82-2E4D689DB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D3093-C3C4-8BD6-F721-FEB77D3A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661993"/>
          </a:xfrm>
        </p:spPr>
        <p:txBody>
          <a:bodyPr/>
          <a:lstStyle/>
          <a:p>
            <a:pPr algn="ctr"/>
            <a:r>
              <a:rPr lang="it-IT" sz="3600" dirty="0"/>
              <a:t>Letture orientative…</a:t>
            </a:r>
            <a:br>
              <a:rPr lang="it-IT" sz="3600" dirty="0"/>
            </a:br>
            <a:br>
              <a:rPr lang="it-IT" sz="3600" dirty="0"/>
            </a:br>
            <a:endParaRPr lang="it-IT" sz="3600" dirty="0"/>
          </a:p>
        </p:txBody>
      </p:sp>
      <p:pic>
        <p:nvPicPr>
          <p:cNvPr id="4" name="Immagine 3" descr="Immagine che contiene testo, schermata, biglietto da visita, design&#10;&#10;Descrizione generata automaticamente">
            <a:extLst>
              <a:ext uri="{FF2B5EF4-FFF2-40B4-BE49-F238E27FC236}">
                <a16:creationId xmlns:a16="http://schemas.microsoft.com/office/drawing/2014/main" id="{550E26B9-EB8F-9885-70FA-96FC030E2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62" y="2148348"/>
            <a:ext cx="3000375" cy="4238625"/>
          </a:xfrm>
          <a:prstGeom prst="rect">
            <a:avLst/>
          </a:prstGeom>
        </p:spPr>
      </p:pic>
      <p:pic>
        <p:nvPicPr>
          <p:cNvPr id="8" name="Immagine 7" descr="Immagine che contiene testo, Viso umano, vestiti, cartone animato&#10;&#10;Descrizione generata automaticamente">
            <a:extLst>
              <a:ext uri="{FF2B5EF4-FFF2-40B4-BE49-F238E27FC236}">
                <a16:creationId xmlns:a16="http://schemas.microsoft.com/office/drawing/2014/main" id="{FA5F8336-99AA-ED31-5DCB-B04932E69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828800"/>
            <a:ext cx="309372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E92ED-DF4D-FDE7-FAAA-86C4BD5CA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58029-372D-797B-E404-499F62F96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661993"/>
          </a:xfrm>
        </p:spPr>
        <p:txBody>
          <a:bodyPr/>
          <a:lstStyle/>
          <a:p>
            <a:pPr algn="ctr"/>
            <a:r>
              <a:rPr lang="it-IT" sz="3600" dirty="0"/>
              <a:t>Letture orientative…</a:t>
            </a:r>
            <a:br>
              <a:rPr lang="it-IT" sz="3600" dirty="0"/>
            </a:br>
            <a:br>
              <a:rPr lang="it-IT" sz="3600" dirty="0"/>
            </a:br>
            <a:endParaRPr lang="it-IT" sz="3600" dirty="0"/>
          </a:p>
        </p:txBody>
      </p:sp>
      <p:pic>
        <p:nvPicPr>
          <p:cNvPr id="5" name="Immagine 4" descr="Immagine che contiene testo, vestiti, cartone animato, Viso umano&#10;&#10;Descrizione generata automaticamente">
            <a:extLst>
              <a:ext uri="{FF2B5EF4-FFF2-40B4-BE49-F238E27FC236}">
                <a16:creationId xmlns:a16="http://schemas.microsoft.com/office/drawing/2014/main" id="{489494C9-C9D5-9701-2FE8-58FC38875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745396"/>
            <a:ext cx="2886075" cy="4438650"/>
          </a:xfrm>
          <a:prstGeom prst="rect">
            <a:avLst/>
          </a:prstGeom>
        </p:spPr>
      </p:pic>
      <p:pic>
        <p:nvPicPr>
          <p:cNvPr id="1026" name="Picture 2" descr="Costruire futuro a scuola. Che cos'è, come e perché fare orientamento nel sistema di istruzione">
            <a:extLst>
              <a:ext uri="{FF2B5EF4-FFF2-40B4-BE49-F238E27FC236}">
                <a16:creationId xmlns:a16="http://schemas.microsoft.com/office/drawing/2014/main" id="{DB5D60B7-03F7-F4C1-11C5-37BBDF4C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517" y="1745396"/>
            <a:ext cx="3017225" cy="43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7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1DA4F70-E606-99E3-E568-6562851D17B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477328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Riprendete la bussola e riorientate la carta per decidere dove andare!”</a:t>
            </a:r>
          </a:p>
          <a:p>
            <a:pPr algn="ctr"/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GRAZIE PER L’ATTENZIONE</a:t>
            </a:r>
          </a:p>
        </p:txBody>
      </p:sp>
      <p:pic>
        <p:nvPicPr>
          <p:cNvPr id="5" name="Immagine 4" descr="Immagine che contiene persona, aria aperta, mano, Accessorio di moda&#10;&#10;Descrizione generata automaticamente">
            <a:extLst>
              <a:ext uri="{FF2B5EF4-FFF2-40B4-BE49-F238E27FC236}">
                <a16:creationId xmlns:a16="http://schemas.microsoft.com/office/drawing/2014/main" id="{8A295CF1-B0BB-9E37-0AD8-DD516D4284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7642"/>
            <a:ext cx="6096000" cy="24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E5C1B11-8F1C-9339-3763-591D30E0E1D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9600" y="3840480"/>
            <a:ext cx="8153400" cy="2215991"/>
          </a:xfrm>
        </p:spPr>
        <p:txBody>
          <a:bodyPr/>
          <a:lstStyle/>
          <a:p>
            <a:r>
              <a:rPr lang="it-IT" b="1" dirty="0"/>
              <a:t>Definizione:</a:t>
            </a:r>
          </a:p>
          <a:p>
            <a:r>
              <a:rPr lang="it-IT" b="1" dirty="0" err="1"/>
              <a:t>Orientaménto</a:t>
            </a:r>
            <a:r>
              <a:rPr lang="it-IT" b="1" dirty="0"/>
              <a:t> s. m. [</a:t>
            </a:r>
            <a:r>
              <a:rPr lang="it-IT" b="1" dirty="0" err="1"/>
              <a:t>der</a:t>
            </a:r>
            <a:r>
              <a:rPr lang="it-IT" b="1" dirty="0"/>
              <a:t>. di orientare]</a:t>
            </a:r>
          </a:p>
          <a:p>
            <a:r>
              <a:rPr lang="it-IT" dirty="0"/>
              <a:t>1. Determinazione dei punti cardinali; conoscenza stessa della posizione in cui ci si trova; conoscenza della direzione che si sta seguendo o che si deve seguire.</a:t>
            </a:r>
          </a:p>
          <a:p>
            <a:r>
              <a:rPr lang="it-IT" dirty="0"/>
              <a:t>2. In senso figurato, orientamento scolastico e professionale: l’insieme delle iniziative volte a favorire una scelta ragionata degli studi da seguire e della professione da intraprendere, tenendo conto delle attitudini dimostrate e della personalità del soggetto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E4C26D-B162-D3C6-8D83-02CD2026F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71600"/>
            <a:ext cx="4191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4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ADB92-83A8-1B3F-C686-8D9778D4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491" y="1143001"/>
            <a:ext cx="6113017" cy="984885"/>
          </a:xfrm>
        </p:spPr>
        <p:txBody>
          <a:bodyPr/>
          <a:lstStyle/>
          <a:p>
            <a:pPr algn="ctr"/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 COSA SI INTENDE PER ORIENTAMENTO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90130E-715D-3CEA-3381-26DFD1887C9E}"/>
              </a:ext>
            </a:extLst>
          </p:cNvPr>
          <p:cNvSpPr txBox="1"/>
          <p:nvPr/>
        </p:nvSpPr>
        <p:spPr>
          <a:xfrm>
            <a:off x="914400" y="2486025"/>
            <a:ext cx="7772400" cy="3606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“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-Italic"/>
                <a:ea typeface="+mn-ea"/>
                <a:cs typeface="+mn-cs"/>
              </a:rPr>
              <a:t>l’orientamento è un processo volto a facilitare la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-Italic"/>
                <a:ea typeface="+mn-ea"/>
                <a:cs typeface="+mn-cs"/>
              </a:rPr>
              <a:t>conoscenza di sé,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-Italic"/>
                <a:ea typeface="+mn-ea"/>
                <a:cs typeface="+mn-cs"/>
              </a:rPr>
              <a:t>del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-Italic"/>
                <a:ea typeface="+mn-ea"/>
                <a:cs typeface="+mn-cs"/>
              </a:rPr>
              <a:t>contesto formativo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-Italic"/>
                <a:ea typeface="+mn-ea"/>
                <a:cs typeface="+mn-cs"/>
              </a:rPr>
              <a:t>, occupazionale, sociale culturale ed economico di riferimento, delle strategie messe in atto per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-Italic"/>
                <a:ea typeface="+mn-ea"/>
                <a:cs typeface="+mn-cs"/>
              </a:rPr>
              <a:t>relazionarsi ed interagire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-Italic"/>
                <a:ea typeface="+mn-ea"/>
                <a:cs typeface="+mn-cs"/>
              </a:rPr>
              <a:t>in tali realtà, al fine di favorire la  maturazione e lo sviluppo delle competenze necessarie per poter definire o ridefinire autonomamente obiettivi personali e professionali aderenti al contesto, elaborare o rielaborare un progetto di vita e sostenere le scelte relative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”.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Linee guida n. 328 del 22/12/2022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100" dirty="0"/>
              <a:t>(Governo, Regioni ed Enti Locali nel 2012)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sz="1100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C09D62-C9D0-C5AF-A1E6-55C51206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76775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9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348ED5-A65F-5800-7496-D28AF3928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FC018BA-E9AB-E4B7-D95B-77AE0B5B4DE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9600" y="2133600"/>
            <a:ext cx="8153400" cy="4495800"/>
          </a:xfrm>
        </p:spPr>
        <p:txBody>
          <a:bodyPr/>
          <a:lstStyle/>
          <a:p>
            <a:pPr algn="ctr"/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NORMATIVA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L.59/1997 istitutiva dell’autonomia «attività di formazione, istruzione e orientamento;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C.M. n.43 del 2009 «orientamento lungo tutto l’arco della vita»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2014 Linee guida per l’orientamento permanente (Ministro Carrozza);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Legge 107/2015 all’art. 1 c. 28 «curriculum dello studente»;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Decreto n. 328 del 22 dicembre 2022:</a:t>
            </a:r>
          </a:p>
          <a:p>
            <a:pPr algn="just"/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Linee guida per l’orientamento che hanno lo scopo di attuare la riforma dell’orientamento, disegnata dal Piano nazionale di ripresa e resilienza, che ha la finalità di rafforzare il raccordo tra il primo ciclo di istruzione e il secondo ciclo di istruzione e formazione, per una scelta consapevole e ponderata, che valorizzi le potenzialità e i talenti degli studenti, nonché di contribuire alla riduzione della dispersione scolastica e di favorire l’accesso alle opportunità formative dell’istruzione terziaria.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2B76CA2-DFB0-C3E9-D174-09D80343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723752"/>
            <a:ext cx="2314575" cy="17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6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771" y="-15240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2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16" y="2819400"/>
            <a:ext cx="6900546" cy="17807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 rot="10800000" flipV="1">
            <a:off x="685799" y="4815636"/>
            <a:ext cx="766076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Decreto</a:t>
            </a:r>
            <a:r>
              <a:rPr sz="2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Ministeriale</a:t>
            </a:r>
            <a:r>
              <a:rPr sz="2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n.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328</a:t>
            </a:r>
            <a:r>
              <a:rPr sz="2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del</a:t>
            </a:r>
            <a:r>
              <a:rPr sz="28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22-12-2022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800" dirty="0">
              <a:latin typeface="Constantia"/>
              <a:cs typeface="Constantia"/>
            </a:endParaRPr>
          </a:p>
          <a:p>
            <a:pPr marR="13970" algn="r">
              <a:lnSpc>
                <a:spcPct val="100000"/>
              </a:lnSpc>
            </a:pP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Indicazioni</a:t>
            </a:r>
            <a:r>
              <a:rPr sz="2800" i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2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2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loro</a:t>
            </a:r>
            <a:r>
              <a:rPr sz="28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attuazione</a:t>
            </a:r>
            <a:r>
              <a:rPr sz="2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(allegato</a:t>
            </a: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B)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4BE0948-9894-A962-7EF8-14D812A0D69C}"/>
              </a:ext>
            </a:extLst>
          </p:cNvPr>
          <p:cNvSpPr txBox="1"/>
          <p:nvPr/>
        </p:nvSpPr>
        <p:spPr>
          <a:xfrm>
            <a:off x="1231054" y="2087662"/>
            <a:ext cx="654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ORIENTARE PER NON DISPERDERE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14A75-AEBB-BE30-F3A0-FDB6755B1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B6282F0-FE44-8DBB-DAA6-C8B67245FE6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9600" y="990601"/>
            <a:ext cx="8153400" cy="3200400"/>
          </a:xfrm>
        </p:spPr>
        <p:txBody>
          <a:bodyPr/>
          <a:lstStyle/>
          <a:p>
            <a:pPr algn="just"/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Finalità: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rafforzare il raccordo tra il primo ciclo di istruzione e il secondo ciclo di istruzione e formazione per una scelta consapevole e ponderata, che valorizzi le potenzialità e i talenti degli studenti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nonché contribuire alla riduzione della dispersione scolastica e favorire l’accesso alle opportunità formative dell’istruzione terziaria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261CB1-3CB0-058E-82AB-EF7F2111AB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743200"/>
            <a:ext cx="7086600" cy="35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999" y="1143000"/>
            <a:ext cx="8382000" cy="4255503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87902" cy="10205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5491" y="2434539"/>
            <a:ext cx="6113017" cy="2887764"/>
          </a:xfrm>
          <a:prstGeom prst="rect">
            <a:avLst/>
          </a:prstGeom>
        </p:spPr>
        <p:txBody>
          <a:bodyPr vert="horz" wrap="square" lIns="0" tIns="573836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05"/>
              </a:spcBef>
            </a:pPr>
            <a:r>
              <a:rPr lang="it-IT" sz="5000" dirty="0"/>
              <a:t>FIGURE PREVISTE</a:t>
            </a:r>
            <a:br>
              <a:rPr lang="it-IT" sz="5000" dirty="0"/>
            </a:br>
            <a:r>
              <a:rPr sz="5000" dirty="0"/>
              <a:t>I</a:t>
            </a:r>
            <a:r>
              <a:rPr sz="5000" spc="-20" dirty="0"/>
              <a:t> </a:t>
            </a:r>
            <a:r>
              <a:rPr sz="5000" spc="-15" dirty="0"/>
              <a:t>docenti</a:t>
            </a:r>
            <a:r>
              <a:rPr sz="5000" spc="-50" dirty="0"/>
              <a:t> </a:t>
            </a:r>
            <a:r>
              <a:rPr sz="5000" spc="-10" dirty="0"/>
              <a:t>tutor</a:t>
            </a:r>
            <a:r>
              <a:rPr sz="5000" spc="-25" dirty="0"/>
              <a:t> </a:t>
            </a:r>
            <a:r>
              <a:rPr sz="5000" dirty="0"/>
              <a:t>e</a:t>
            </a:r>
          </a:p>
          <a:p>
            <a:pPr marL="74295" algn="ctr">
              <a:lnSpc>
                <a:spcPct val="100000"/>
              </a:lnSpc>
            </a:pPr>
            <a:r>
              <a:rPr sz="5000" dirty="0"/>
              <a:t>il</a:t>
            </a:r>
            <a:r>
              <a:rPr sz="5000" spc="-50" dirty="0"/>
              <a:t> </a:t>
            </a:r>
            <a:r>
              <a:rPr sz="5000" spc="-20" dirty="0"/>
              <a:t>docente</a:t>
            </a:r>
            <a:r>
              <a:rPr sz="5000" spc="-80" dirty="0"/>
              <a:t> </a:t>
            </a:r>
            <a:r>
              <a:rPr sz="5000" spc="-15" dirty="0"/>
              <a:t>orientatore</a:t>
            </a:r>
            <a:endParaRPr sz="5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FFDAD3E-8B86-3748-2E44-5CD02C8503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43000"/>
            <a:ext cx="4005846" cy="16764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E758583-6FA8-AC87-E81A-F1F963D7D2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41" y="5303712"/>
            <a:ext cx="3608573" cy="1554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2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42945" y="0"/>
            <a:ext cx="36614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Essenzialme</a:t>
            </a:r>
            <a:r>
              <a:rPr sz="4500" spc="-35" dirty="0"/>
              <a:t>n</a:t>
            </a:r>
            <a:r>
              <a:rPr sz="4500" spc="-40" dirty="0"/>
              <a:t>t</a:t>
            </a:r>
            <a:r>
              <a:rPr sz="4500" dirty="0"/>
              <a:t>e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578916" y="733805"/>
            <a:ext cx="8083550" cy="48152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5" dirty="0">
                <a:solidFill>
                  <a:srgbClr val="0E6EC5"/>
                </a:solidFill>
                <a:cs typeface="Constantia"/>
              </a:rPr>
              <a:t>Il </a:t>
            </a:r>
            <a:r>
              <a:rPr sz="2400" b="1" dirty="0">
                <a:solidFill>
                  <a:srgbClr val="FF0000"/>
                </a:solidFill>
                <a:cs typeface="Constantia"/>
              </a:rPr>
              <a:t>DOCENTE</a:t>
            </a:r>
            <a:r>
              <a:rPr sz="2400" b="1" spc="-40" dirty="0">
                <a:solidFill>
                  <a:srgbClr val="FF0000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FF0000"/>
                </a:solidFill>
                <a:cs typeface="Constantia"/>
              </a:rPr>
              <a:t>TUTOR</a:t>
            </a:r>
            <a:r>
              <a:rPr sz="2400" b="1" spc="-35" dirty="0">
                <a:solidFill>
                  <a:srgbClr val="FF0000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0E6EC5"/>
                </a:solidFill>
                <a:cs typeface="Constantia"/>
              </a:rPr>
              <a:t>coordina</a:t>
            </a:r>
            <a:r>
              <a:rPr sz="2400" b="1" spc="-6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20" dirty="0">
                <a:solidFill>
                  <a:srgbClr val="0E6EC5"/>
                </a:solidFill>
                <a:cs typeface="Constantia"/>
              </a:rPr>
              <a:t>l’attività</a:t>
            </a:r>
            <a:r>
              <a:rPr sz="2400" b="1" spc="-80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scolastica</a:t>
            </a:r>
            <a:r>
              <a:rPr sz="2400" b="1" spc="-110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dello </a:t>
            </a:r>
            <a:r>
              <a:rPr sz="2400" b="1" spc="-56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studente,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per </a:t>
            </a:r>
            <a:r>
              <a:rPr sz="2400" b="1" spc="-15" dirty="0">
                <a:solidFill>
                  <a:srgbClr val="0E6EC5"/>
                </a:solidFill>
                <a:cs typeface="Constantia"/>
              </a:rPr>
              <a:t>intercettarne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i talenti e le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difficoltà,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per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25" dirty="0">
                <a:solidFill>
                  <a:srgbClr val="0E6EC5"/>
                </a:solidFill>
                <a:cs typeface="Constantia"/>
              </a:rPr>
              <a:t>favorire</a:t>
            </a:r>
            <a:r>
              <a:rPr sz="2400" b="1" spc="-20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il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0E6EC5"/>
                </a:solidFill>
                <a:cs typeface="Constantia"/>
              </a:rPr>
              <a:t>recupero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e</a:t>
            </a:r>
            <a:r>
              <a:rPr sz="2400" b="1" spc="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consentire,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a</a:t>
            </a:r>
            <a:r>
              <a:rPr sz="2400" b="1" spc="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chi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 non</a:t>
            </a:r>
            <a:r>
              <a:rPr sz="2400" b="1" spc="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abbia </a:t>
            </a:r>
            <a:r>
              <a:rPr sz="2400" b="1" spc="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0E6EC5"/>
                </a:solidFill>
                <a:cs typeface="Constantia"/>
              </a:rPr>
              <a:t>ancora</a:t>
            </a:r>
            <a:r>
              <a:rPr sz="2400" b="1" spc="54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individuato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propri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talenti,</a:t>
            </a:r>
            <a:r>
              <a:rPr sz="2400" b="1" spc="5" dirty="0">
                <a:solidFill>
                  <a:srgbClr val="0E6EC5"/>
                </a:solidFill>
                <a:cs typeface="Constantia"/>
              </a:rPr>
              <a:t> di</a:t>
            </a:r>
            <a:r>
              <a:rPr sz="2400" b="1" spc="10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0E6EC5"/>
                </a:solidFill>
                <a:cs typeface="Constantia"/>
              </a:rPr>
              <a:t>trovarli</a:t>
            </a:r>
            <a:r>
              <a:rPr sz="2400" b="1" spc="54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e </a:t>
            </a:r>
            <a:r>
              <a:rPr sz="2400" b="1" spc="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potenziarli.</a:t>
            </a:r>
            <a:endParaRPr sz="2400" dirty="0">
              <a:cs typeface="Constantia"/>
            </a:endParaRPr>
          </a:p>
          <a:p>
            <a:pPr marL="286385" marR="6985" indent="13335" algn="just">
              <a:lnSpc>
                <a:spcPct val="8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386F25"/>
                </a:solidFill>
                <a:cs typeface="Constantia"/>
              </a:rPr>
              <a:t>Aiuta gli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studenti</a:t>
            </a:r>
            <a:r>
              <a:rPr sz="2400" b="1" spc="56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nella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compilazione dell’E-Portfolio </a:t>
            </a:r>
            <a:r>
              <a:rPr sz="2400" b="1" spc="-56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e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nella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scelta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del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35" dirty="0">
                <a:solidFill>
                  <a:srgbClr val="386F25"/>
                </a:solidFill>
                <a:cs typeface="Constantia"/>
              </a:rPr>
              <a:t>‘capolavoro’</a:t>
            </a:r>
            <a:r>
              <a:rPr sz="2400" b="1" spc="-3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ed</a:t>
            </a:r>
            <a:r>
              <a:rPr sz="2400" b="1" spc="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è </a:t>
            </a:r>
            <a:r>
              <a:rPr sz="2400" b="1" spc="-15" dirty="0">
                <a:solidFill>
                  <a:srgbClr val="386F25"/>
                </a:solidFill>
                <a:cs typeface="Constantia"/>
              </a:rPr>
              <a:t>consigliere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delle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famiglie</a:t>
            </a:r>
            <a:r>
              <a:rPr sz="2400" b="1" spc="-4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nei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momenti</a:t>
            </a:r>
            <a:r>
              <a:rPr sz="2400" b="1" spc="-3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di</a:t>
            </a:r>
            <a:r>
              <a:rPr sz="2400" b="1" spc="-5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scelta.</a:t>
            </a:r>
            <a:endParaRPr sz="2400" dirty="0"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cs typeface="Constantia"/>
            </a:endParaRPr>
          </a:p>
          <a:p>
            <a:pPr marL="286385" marR="7620" indent="-274320" algn="just">
              <a:lnSpc>
                <a:spcPct val="8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5" dirty="0">
                <a:solidFill>
                  <a:srgbClr val="0E6EC5"/>
                </a:solidFill>
                <a:cs typeface="Constantia"/>
              </a:rPr>
              <a:t>Il </a:t>
            </a:r>
            <a:r>
              <a:rPr sz="2400" b="1" dirty="0">
                <a:solidFill>
                  <a:srgbClr val="FF0000"/>
                </a:solidFill>
                <a:cs typeface="Constantia"/>
              </a:rPr>
              <a:t>DOCENTE </a:t>
            </a:r>
            <a:r>
              <a:rPr sz="2400" b="1" spc="-30" dirty="0">
                <a:solidFill>
                  <a:srgbClr val="FF0000"/>
                </a:solidFill>
                <a:cs typeface="Constantia"/>
              </a:rPr>
              <a:t>ORIENTATORE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aiuta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gli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studenti a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fare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0E6EC5"/>
                </a:solidFill>
                <a:cs typeface="Constantia"/>
              </a:rPr>
              <a:t>scelte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in linea </a:t>
            </a:r>
            <a:r>
              <a:rPr sz="2400" b="1" spc="-20" dirty="0">
                <a:solidFill>
                  <a:srgbClr val="0E6EC5"/>
                </a:solidFill>
                <a:cs typeface="Constantia"/>
              </a:rPr>
              <a:t>con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le </a:t>
            </a:r>
            <a:r>
              <a:rPr sz="2400" b="1" spc="-15" dirty="0">
                <a:solidFill>
                  <a:srgbClr val="0E6EC5"/>
                </a:solidFill>
                <a:cs typeface="Constantia"/>
              </a:rPr>
              <a:t>loro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aspirazioni,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le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potenzialità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e </a:t>
            </a:r>
            <a:r>
              <a:rPr sz="2400" b="1" spc="-560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i </a:t>
            </a:r>
            <a:r>
              <a:rPr sz="2400" b="1" spc="-20" dirty="0">
                <a:solidFill>
                  <a:srgbClr val="0E6EC5"/>
                </a:solidFill>
                <a:cs typeface="Constantia"/>
              </a:rPr>
              <a:t>progetti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di vita, tenendo </a:t>
            </a:r>
            <a:r>
              <a:rPr sz="2400" b="1" spc="-20" dirty="0">
                <a:solidFill>
                  <a:srgbClr val="0E6EC5"/>
                </a:solidFill>
                <a:cs typeface="Constantia"/>
              </a:rPr>
              <a:t>conto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dei </a:t>
            </a:r>
            <a:r>
              <a:rPr sz="2400" b="1" spc="-15" dirty="0">
                <a:solidFill>
                  <a:srgbClr val="0E6EC5"/>
                </a:solidFill>
                <a:cs typeface="Constantia"/>
              </a:rPr>
              <a:t>diversi percorsi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di </a:t>
            </a:r>
            <a:r>
              <a:rPr sz="2400" b="1" spc="-560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studio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e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di </a:t>
            </a:r>
            <a:r>
              <a:rPr sz="2400" b="1" spc="-30" dirty="0">
                <a:solidFill>
                  <a:srgbClr val="0E6EC5"/>
                </a:solidFill>
                <a:cs typeface="Constantia"/>
              </a:rPr>
              <a:t>lavoro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e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delle varie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opportunità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offerte </a:t>
            </a:r>
            <a:r>
              <a:rPr sz="2400" b="1" spc="-5" dirty="0">
                <a:solidFill>
                  <a:srgbClr val="0E6EC5"/>
                </a:solidFill>
                <a:cs typeface="Constantia"/>
              </a:rPr>
              <a:t>dai </a:t>
            </a:r>
            <a:r>
              <a:rPr sz="2400" b="1" dirty="0">
                <a:solidFill>
                  <a:srgbClr val="0E6EC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0E6EC5"/>
                </a:solidFill>
                <a:cs typeface="Constantia"/>
              </a:rPr>
              <a:t>territori.</a:t>
            </a:r>
            <a:endParaRPr sz="2400" dirty="0">
              <a:cs typeface="Constantia"/>
            </a:endParaRPr>
          </a:p>
          <a:p>
            <a:pPr marL="286385" marR="9525" indent="-45720" algn="just">
              <a:lnSpc>
                <a:spcPct val="80000"/>
              </a:lnSpc>
              <a:spcBef>
                <a:spcPts val="575"/>
              </a:spcBef>
            </a:pPr>
            <a:r>
              <a:rPr sz="2400" b="1" spc="-15" dirty="0">
                <a:solidFill>
                  <a:srgbClr val="386F25"/>
                </a:solidFill>
                <a:cs typeface="Constantia"/>
              </a:rPr>
              <a:t>Gestisce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e</a:t>
            </a:r>
            <a:r>
              <a:rPr sz="2400" b="1" spc="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raffina</a:t>
            </a:r>
            <a:r>
              <a:rPr sz="2400" b="1" spc="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i</a:t>
            </a:r>
            <a:r>
              <a:rPr sz="2400" b="1" spc="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dati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della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Piattaforma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 digitale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386F25"/>
                </a:solidFill>
                <a:cs typeface="Constantia"/>
              </a:rPr>
              <a:t>Unica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e</a:t>
            </a:r>
            <a:r>
              <a:rPr sz="2400" b="1" spc="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li</a:t>
            </a:r>
            <a:r>
              <a:rPr sz="2400" b="1" spc="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integra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386F25"/>
                </a:solidFill>
                <a:cs typeface="Constantia"/>
              </a:rPr>
              <a:t>con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quelli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20" dirty="0">
                <a:solidFill>
                  <a:srgbClr val="386F25"/>
                </a:solidFill>
                <a:cs typeface="Constantia"/>
              </a:rPr>
              <a:t>raccolti</a:t>
            </a:r>
            <a:r>
              <a:rPr sz="2400" b="1" spc="-1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nei</a:t>
            </a:r>
            <a:r>
              <a:rPr sz="2400" b="1" spc="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differenti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5" dirty="0">
                <a:solidFill>
                  <a:srgbClr val="386F25"/>
                </a:solidFill>
                <a:cs typeface="Constantia"/>
              </a:rPr>
              <a:t>contesti</a:t>
            </a:r>
            <a:r>
              <a:rPr sz="2400" b="1" spc="-5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5" dirty="0">
                <a:solidFill>
                  <a:srgbClr val="386F25"/>
                </a:solidFill>
                <a:cs typeface="Constantia"/>
              </a:rPr>
              <a:t>economici</a:t>
            </a:r>
            <a:r>
              <a:rPr sz="2400" b="1" spc="-70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dirty="0">
                <a:solidFill>
                  <a:srgbClr val="386F25"/>
                </a:solidFill>
                <a:cs typeface="Constantia"/>
              </a:rPr>
              <a:t>e</a:t>
            </a:r>
            <a:r>
              <a:rPr sz="2400" b="1" spc="-75" dirty="0">
                <a:solidFill>
                  <a:srgbClr val="386F25"/>
                </a:solidFill>
                <a:cs typeface="Constantia"/>
              </a:rPr>
              <a:t> </a:t>
            </a:r>
            <a:r>
              <a:rPr sz="2400" b="1" spc="-10" dirty="0">
                <a:solidFill>
                  <a:srgbClr val="386F25"/>
                </a:solidFill>
                <a:cs typeface="Constantia"/>
              </a:rPr>
              <a:t>territoriali.</a:t>
            </a:r>
            <a:endParaRPr sz="2400" dirty="0"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1151</Words>
  <Application>Microsoft Office PowerPoint</Application>
  <PresentationFormat>Presentazione su schermo (4:3)</PresentationFormat>
  <Paragraphs>93</Paragraphs>
  <Slides>26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-apple-system</vt:lpstr>
      <vt:lpstr>Arial</vt:lpstr>
      <vt:lpstr>Calibri</vt:lpstr>
      <vt:lpstr>Constantia</vt:lpstr>
      <vt:lpstr>Garamond</vt:lpstr>
      <vt:lpstr>Garamond-Italic</vt:lpstr>
      <vt:lpstr>Segoe UI Symbol</vt:lpstr>
      <vt:lpstr>Office Theme</vt:lpstr>
      <vt:lpstr>ORIENTAMENTO Ruolo dei docenti tutor e orientatori  (I grado e II grado)   Laboratorio neoimmessi in ruolo a.s. 2023-2024  Prof.ssa Angela Passi</vt:lpstr>
      <vt:lpstr>“…ma Nino non aver paura di sbagliare un calcio di rigore, non è mica da questi particolari che si giudica un giocatore  un giocatore lo vedi dal coraggio, dall'altruismo e dalla fantasia.”  da “La leva calcistica della classe ’68”,  F. De Gregori </vt:lpstr>
      <vt:lpstr>Presentazione standard di PowerPoint</vt:lpstr>
      <vt:lpstr>CHE COSA SI INTENDE PER ORIENTAMENTO</vt:lpstr>
      <vt:lpstr>Presentazione standard di PowerPoint</vt:lpstr>
      <vt:lpstr>Presentazione standard di PowerPoint</vt:lpstr>
      <vt:lpstr>Presentazione standard di PowerPoint</vt:lpstr>
      <vt:lpstr>FIGURE PREVISTE I docenti tutor e il docente orientatore</vt:lpstr>
      <vt:lpstr>Essenzialmente</vt:lpstr>
      <vt:lpstr>I moduli di  orientamento nella  Scuola secondaria</vt:lpstr>
      <vt:lpstr>Presentazione standard di PowerPoint</vt:lpstr>
      <vt:lpstr>Essenzialmente</vt:lpstr>
      <vt:lpstr>Esempi di moduli di  orientamento nella  Scuola secondaria di I grado e II grado esempio 1 SS1G esempio 2 SS2G  </vt:lpstr>
      <vt:lpstr>La didattica orientativa Quali sono le competenze orientative e come la scuola può lavorare? Mettere in relazione obiettivi di apprendimento curricolari con obiettivi di sviluppo  personale degli studenti (riflessione su di sé, metacognizione, emozioni, scelte, punti forti…)  </vt:lpstr>
      <vt:lpstr>Presentazione standard di PowerPoint</vt:lpstr>
      <vt:lpstr>Presentazione standard di PowerPoint</vt:lpstr>
      <vt:lpstr>Presentazione standard di PowerPoint</vt:lpstr>
      <vt:lpstr>L’E-Portfolio dello studente</vt:lpstr>
      <vt:lpstr>L’E-PORTFOLIO è strutturato in  quattro parti</vt:lpstr>
      <vt:lpstr>Piattaforma digitale Unica per l’orientamento</vt:lpstr>
      <vt:lpstr>UNICA è stata creata per</vt:lpstr>
      <vt:lpstr>PER CONCLUDERE</vt:lpstr>
      <vt:lpstr>Letture orientative…  </vt:lpstr>
      <vt:lpstr>Letture orientative…  </vt:lpstr>
      <vt:lpstr>Letture orientative…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Punti principali delle  Linee guida per l’Orientamento</dc:title>
  <dc:creator>Barbara &amp; Paolo</dc:creator>
  <cp:lastModifiedBy>Antonello Ciuffetelli</cp:lastModifiedBy>
  <cp:revision>2</cp:revision>
  <dcterms:created xsi:type="dcterms:W3CDTF">2024-02-19T17:28:56Z</dcterms:created>
  <dcterms:modified xsi:type="dcterms:W3CDTF">2024-07-10T10:32:30Z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2024-02-19T00:00:00Z</vt:filetime>
  </property>
</Properties>
</file>