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5" r:id="rId4"/>
    <p:sldId id="263" r:id="rId5"/>
    <p:sldId id="266" r:id="rId6"/>
    <p:sldId id="318" r:id="rId7"/>
    <p:sldId id="319" r:id="rId8"/>
    <p:sldId id="267" r:id="rId9"/>
    <p:sldId id="320" r:id="rId10"/>
    <p:sldId id="268" r:id="rId11"/>
    <p:sldId id="317" r:id="rId12"/>
    <p:sldId id="321" r:id="rId13"/>
    <p:sldId id="324" r:id="rId14"/>
    <p:sldId id="326" r:id="rId15"/>
    <p:sldId id="327" r:id="rId16"/>
    <p:sldId id="270" r:id="rId17"/>
    <p:sldId id="272" r:id="rId18"/>
    <p:sldId id="278" r:id="rId19"/>
    <p:sldId id="289" r:id="rId20"/>
    <p:sldId id="273" r:id="rId21"/>
    <p:sldId id="296" r:id="rId22"/>
    <p:sldId id="328" r:id="rId23"/>
    <p:sldId id="307" r:id="rId24"/>
    <p:sldId id="306" r:id="rId25"/>
    <p:sldId id="274" r:id="rId26"/>
    <p:sldId id="294" r:id="rId27"/>
    <p:sldId id="334" r:id="rId28"/>
    <p:sldId id="335" r:id="rId29"/>
    <p:sldId id="322" r:id="rId30"/>
    <p:sldId id="336" r:id="rId31"/>
    <p:sldId id="337" r:id="rId32"/>
    <p:sldId id="331" r:id="rId33"/>
    <p:sldId id="332" r:id="rId34"/>
    <p:sldId id="333" r:id="rId35"/>
    <p:sldId id="275" r:id="rId36"/>
    <p:sldId id="297" r:id="rId37"/>
    <p:sldId id="276" r:id="rId38"/>
    <p:sldId id="298" r:id="rId39"/>
    <p:sldId id="295" r:id="rId40"/>
    <p:sldId id="277" r:id="rId41"/>
    <p:sldId id="271" r:id="rId42"/>
    <p:sldId id="304" r:id="rId43"/>
    <p:sldId id="280" r:id="rId44"/>
    <p:sldId id="308" r:id="rId45"/>
    <p:sldId id="279" r:id="rId46"/>
    <p:sldId id="309" r:id="rId47"/>
    <p:sldId id="281" r:id="rId48"/>
    <p:sldId id="310" r:id="rId49"/>
    <p:sldId id="283" r:id="rId50"/>
    <p:sldId id="284" r:id="rId51"/>
    <p:sldId id="285" r:id="rId52"/>
    <p:sldId id="286" r:id="rId53"/>
    <p:sldId id="313" r:id="rId54"/>
    <p:sldId id="287" r:id="rId55"/>
    <p:sldId id="300" r:id="rId56"/>
    <p:sldId id="301" r:id="rId57"/>
    <p:sldId id="303" r:id="rId58"/>
    <p:sldId id="302" r:id="rId59"/>
    <p:sldId id="311" r:id="rId60"/>
    <p:sldId id="316" r:id="rId61"/>
    <p:sldId id="312" r:id="rId62"/>
    <p:sldId id="282" r:id="rId63"/>
    <p:sldId id="315" r:id="rId64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4"/>
    <p:restoredTop sz="93738"/>
  </p:normalViewPr>
  <p:slideViewPr>
    <p:cSldViewPr>
      <p:cViewPr varScale="1">
        <p:scale>
          <a:sx n="64" d="100"/>
          <a:sy n="64" d="100"/>
        </p:scale>
        <p:origin x="148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9687051885721288"/>
          <c:y val="0.11241455780594262"/>
          <c:w val="0.41787027265104792"/>
          <c:h val="0.7267685498723232"/>
        </c:manualLayout>
      </c:layout>
      <c:radarChart>
        <c:radarStyle val="filled"/>
        <c:varyColors val="0"/>
        <c:ser>
          <c:idx val="1"/>
          <c:order val="0"/>
          <c:spPr>
            <a:solidFill>
              <a:srgbClr val="FF0000"/>
            </a:solidFill>
          </c:spPr>
          <c:cat>
            <c:strRef>
              <c:f>legenda!$A$2:$A$13</c:f>
              <c:strCache>
                <c:ptCount val="12"/>
                <c:pt idx="0">
                  <c:v>CONOSCENZE DISCIPLINARI</c:v>
                </c:pt>
                <c:pt idx="1">
                  <c:v>ABILITA'</c:v>
                </c:pt>
                <c:pt idx="2">
                  <c:v>COMUNICAZIONE LINGUISTICA</c:v>
                </c:pt>
                <c:pt idx="3">
                  <c:v>PARTECIPAZIONE A VIDEOCONFERENZE</c:v>
                </c:pt>
                <c:pt idx="4">
                  <c:v>RELAZIONE E COLLABORAZIONE</c:v>
                </c:pt>
                <c:pt idx="5">
                  <c:v>GESTIONE DELLE RISORSE</c:v>
                </c:pt>
                <c:pt idx="6">
                  <c:v>RISPETTO DELLE CONSEGNE</c:v>
                </c:pt>
                <c:pt idx="7">
                  <c:v>AUTONOMIA E RESPONSABILITA'</c:v>
                </c:pt>
                <c:pt idx="8">
                  <c:v>PROBLEM SOLVING E DECISION MAKING</c:v>
                </c:pt>
                <c:pt idx="9">
                  <c:v>PENSIERO CRITICO E CREATIVO</c:v>
                </c:pt>
                <c:pt idx="10">
                  <c:v>COMPETENZE DIGITALI</c:v>
                </c:pt>
                <c:pt idx="11">
                  <c:v>LINGUAGGIO E COMPETENZE DISCIPLINARI</c:v>
                </c:pt>
              </c:strCache>
            </c:strRef>
          </c:cat>
          <c:val>
            <c:numRef>
              <c:f>legenda!#RIF!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B2-47DA-8621-B494F492BC40}"/>
            </c:ext>
          </c:extLst>
        </c:ser>
        <c:ser>
          <c:idx val="0"/>
          <c:order val="1"/>
          <c:spPr>
            <a:solidFill>
              <a:srgbClr val="3366FF"/>
            </a:solidFill>
            <a:ln w="38100">
              <a:solidFill>
                <a:srgbClr val="000080"/>
              </a:solidFill>
              <a:prstDash val="solid"/>
            </a:ln>
          </c:spPr>
          <c:cat>
            <c:strRef>
              <c:f>legenda!$A$2:$A$13</c:f>
              <c:strCache>
                <c:ptCount val="12"/>
                <c:pt idx="0">
                  <c:v>CONOSCENZE DISCIPLINARI</c:v>
                </c:pt>
                <c:pt idx="1">
                  <c:v>ABILITA'</c:v>
                </c:pt>
                <c:pt idx="2">
                  <c:v>COMUNICAZIONE LINGUISTICA</c:v>
                </c:pt>
                <c:pt idx="3">
                  <c:v>PARTECIPAZIONE A VIDEOCONFERENZE</c:v>
                </c:pt>
                <c:pt idx="4">
                  <c:v>RELAZIONE E COLLABORAZIONE</c:v>
                </c:pt>
                <c:pt idx="5">
                  <c:v>GESTIONE DELLE RISORSE</c:v>
                </c:pt>
                <c:pt idx="6">
                  <c:v>RISPETTO DELLE CONSEGNE</c:v>
                </c:pt>
                <c:pt idx="7">
                  <c:v>AUTONOMIA E RESPONSABILITA'</c:v>
                </c:pt>
                <c:pt idx="8">
                  <c:v>PROBLEM SOLVING E DECISION MAKING</c:v>
                </c:pt>
                <c:pt idx="9">
                  <c:v>PENSIERO CRITICO E CREATIVO</c:v>
                </c:pt>
                <c:pt idx="10">
                  <c:v>COMPETENZE DIGITALI</c:v>
                </c:pt>
                <c:pt idx="11">
                  <c:v>LINGUAGGIO E COMPETENZE DISCIPLINARI</c:v>
                </c:pt>
              </c:strCache>
            </c:strRef>
          </c:cat>
          <c:val>
            <c:numRef>
              <c:f>legenda!$C$2:$C$13</c:f>
              <c:numCache>
                <c:formatCode>General</c:formatCode>
                <c:ptCount val="12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  <c:pt idx="9">
                  <c:v>3</c:v>
                </c:pt>
                <c:pt idx="10">
                  <c:v>3</c:v>
                </c:pt>
                <c:pt idx="1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B2-47DA-8621-B494F492BC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8801024"/>
        <c:axId val="148802560"/>
      </c:radarChart>
      <c:catAx>
        <c:axId val="148801024"/>
        <c:scaling>
          <c:orientation val="minMax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148802560"/>
        <c:crosses val="autoZero"/>
        <c:auto val="0"/>
        <c:lblAlgn val="ctr"/>
        <c:lblOffset val="100"/>
        <c:noMultiLvlLbl val="0"/>
      </c:catAx>
      <c:valAx>
        <c:axId val="148802560"/>
        <c:scaling>
          <c:orientation val="minMax"/>
          <c:max val="4"/>
        </c:scaling>
        <c:delete val="1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cross"/>
        <c:minorTickMark val="none"/>
        <c:tickLblPos val="none"/>
        <c:crossAx val="148801024"/>
        <c:crosses val="autoZero"/>
        <c:crossBetween val="between"/>
        <c:majorUnit val="1"/>
        <c:minorUnit val="0.1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t-IT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8785BC-7E27-7466-35A2-35AE451C36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90F6372-48DF-84E6-7FB9-636D6742AA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CED2074-BA46-F476-DF5B-D5229CB0C5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B9D5A-6522-4235-A693-160B6898321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27472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899A8A4-D2BB-68BA-6536-5622F7A2BC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70D6CAD-7826-B083-C18F-AE6EAF8C16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DB13CD3-21F4-F991-98F0-A79FD93A21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9E296-0FCF-46B2-801E-89433E0CD96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24928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3A0BD0E-6F5F-6D34-5B0C-E59E4B49AC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0C741E1-8FE3-3ABD-04CD-ECB0621880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03035FA-B91E-2719-0C42-88D0ACA777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13DBA-C035-4B0A-B40D-F97A632DC3B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83193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645ED7-205F-11AA-93B2-F06AAE867B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2A0E7B-B27C-CC3F-099A-269EE84838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365123-6207-6FB0-182E-A742E4BF0E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6A9F72-77DF-41E0-BCC3-62AA90DD7BC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61060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D204CB9-623D-844F-6CCB-1CCB2B0524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D457A63-8B45-4F1E-1F7C-E42ADE8026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D191A5F-82FF-BB66-324A-CE60966ACC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E48D32-9B03-4911-B0B8-2679D62466E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82923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658C2EA-F123-C1BD-53C2-1EEAC9E61A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DAAC9D9-B4DB-BD06-1A15-C462524733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2E143A8-CA83-65B7-71B5-F13312A509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6EB9F-F7D6-491F-AFA7-B0D83AEE2DD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2166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0DC3C62-96C5-A69C-BEC5-53E73ACB57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F97E6FF-19CC-2EAB-904B-D2F3E6C712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9EE2B69-2049-B0E4-A437-2C855E0FCD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E6D548-9067-4DB0-BA72-0BF304C97D4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41719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6C9268-961E-546F-596C-4D6025EB85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99823A-00BB-28D8-480A-70C94FF2D9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950757-FEFB-D719-44B3-43E3C9367F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C9AB98-E3A3-4140-A208-4DC5C3AB918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49553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CE8042-FE02-8A72-08F3-CB8F224F4C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2E0157-E003-6851-010F-91B3276736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38C69F-8060-9890-AE00-A43BA705AD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C7C35-AB39-4FAA-AF43-4BD6CABA702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07295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4D577AC-A056-0430-9A4F-624C79E44C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62192BB-F284-B796-4AB3-7C071B926B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185DBB5-52EA-0169-B279-918CF9404D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7515EB-57DD-4866-BE6A-CC29DB8E75F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46252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F0E57E-8BBD-F6C4-70BE-D583EAF4A5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821E3F9-AAF8-F7F8-46FD-30866C07D5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A5D4768-D4A4-5FFD-7F1F-F0A25238F4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0E7684-EF39-4B92-BD47-F33F148BA68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48005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7CDC323-A832-DA35-F569-F762E3438F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918E95C-E3FE-7AC1-6154-F5BA598D30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C731298-C947-ADC7-DF3C-C8208336DFD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ADC4F95-E9CA-BBF0-81E6-8074B52A58E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E3DB134-D05B-75E2-4E8A-2BD47828F1A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D10DB79D-4FC5-4193-A4D2-A9A1427B91D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67F09FA8-D22A-AE4D-84F1-CB0E855FD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620713"/>
            <a:ext cx="864076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Che cos’è la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lotta alla dispersione scolastica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7AA6E3B0-48E7-6CD1-787A-162C1240BD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9D9A84E5-9BA9-F72D-ED22-F4DFC7EC5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981" y="2348880"/>
            <a:ext cx="7127875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dirty="0">
                <a:solidFill>
                  <a:srgbClr val="000099"/>
                </a:solidFill>
              </a:rPr>
              <a:t>	una questione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dirty="0">
                <a:solidFill>
                  <a:srgbClr val="000099"/>
                </a:solidFill>
              </a:rPr>
              <a:t>NON tecnica ed amministrativa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dirty="0">
                <a:solidFill>
                  <a:srgbClr val="000099"/>
                </a:solidFill>
              </a:rPr>
              <a:t>NON burocratica e formale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 dirty="0">
              <a:solidFill>
                <a:srgbClr val="000099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dirty="0">
                <a:solidFill>
                  <a:srgbClr val="000099"/>
                </a:solidFill>
              </a:rPr>
              <a:t>MA metodologica, gestionale e didattica</a:t>
            </a:r>
          </a:p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it-IT" altLang="it-IT" sz="2800" u="sng" dirty="0">
                <a:solidFill>
                  <a:srgbClr val="FF0000"/>
                </a:solidFill>
              </a:rPr>
              <a:t>indicazioni generali, ma pratiche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  <p:bldP spid="2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>
            <a:extLst>
              <a:ext uri="{FF2B5EF4-FFF2-40B4-BE49-F238E27FC236}">
                <a16:creationId xmlns:a16="http://schemas.microsoft.com/office/drawing/2014/main" id="{93B27249-DDA9-5CD1-0F56-AD1E31CAE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620713"/>
            <a:ext cx="8640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Quando uno studente va male… 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38CE5C4B-31AB-5253-2BBC-66B016A664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100DCA3B-7D57-D1BA-7F90-EF5D33C0C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341438"/>
            <a:ext cx="79216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dirty="0">
                <a:solidFill>
                  <a:srgbClr val="000099"/>
                </a:solidFill>
              </a:rPr>
              <a:t>non è un incidente di percorso</a:t>
            </a:r>
          </a:p>
        </p:txBody>
      </p:sp>
      <p:sp>
        <p:nvSpPr>
          <p:cNvPr id="3" name="Text Box 7">
            <a:extLst>
              <a:ext uri="{FF2B5EF4-FFF2-40B4-BE49-F238E27FC236}">
                <a16:creationId xmlns:a16="http://schemas.microsoft.com/office/drawing/2014/main" id="{8087C876-82A6-771D-EDF7-4529CFBE2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2276872"/>
            <a:ext cx="2736850" cy="13843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br>
              <a:rPr lang="it-IT" altLang="it-IT" sz="280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it-IT" altLang="it-IT" sz="2800">
                <a:solidFill>
                  <a:schemeClr val="accent1"/>
                </a:solidFill>
                <a:latin typeface="Arial Black" panose="020B0A04020102020204" pitchFamily="34" charset="0"/>
              </a:rPr>
              <a:t>occasione</a:t>
            </a:r>
            <a:br>
              <a:rPr lang="it-IT" altLang="it-IT" sz="2800">
                <a:solidFill>
                  <a:schemeClr val="accent1"/>
                </a:solidFill>
                <a:latin typeface="Arial Black" panose="020B0A04020102020204" pitchFamily="34" charset="0"/>
              </a:rPr>
            </a:br>
            <a:endParaRPr lang="it-IT" altLang="it-IT" sz="280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 Box 7">
            <a:extLst>
              <a:ext uri="{FF2B5EF4-FFF2-40B4-BE49-F238E27FC236}">
                <a16:creationId xmlns:a16="http://schemas.microsoft.com/office/drawing/2014/main" id="{9879D985-87D8-CF86-F1B0-F879BC3D9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9288" y="3933056"/>
            <a:ext cx="2736850" cy="1814513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br>
              <a:rPr lang="it-IT" altLang="it-IT" sz="280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it-IT" altLang="it-IT" sz="2800">
                <a:solidFill>
                  <a:schemeClr val="accent1"/>
                </a:solidFill>
                <a:latin typeface="Arial Black" panose="020B0A04020102020204" pitchFamily="34" charset="0"/>
              </a:rPr>
              <a:t>questione etica</a:t>
            </a:r>
            <a:br>
              <a:rPr lang="it-IT" altLang="it-IT" sz="2800">
                <a:solidFill>
                  <a:schemeClr val="accent1"/>
                </a:solidFill>
                <a:latin typeface="Arial Black" panose="020B0A04020102020204" pitchFamily="34" charset="0"/>
              </a:rPr>
            </a:br>
            <a:endParaRPr lang="it-IT" altLang="it-IT" sz="280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699D7F94-9B6D-4DA0-DFD7-9DCF89ED0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106" y="5976143"/>
            <a:ext cx="79216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dirty="0">
                <a:solidFill>
                  <a:srgbClr val="FF0000"/>
                </a:solidFill>
              </a:rPr>
              <a:t>mettere al centro la cura per gli studenti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  <p:bldP spid="2" grpId="0" build="p" bldLvl="2"/>
      <p:bldP spid="3" grpId="0" animBg="1"/>
      <p:bldP spid="4" grpId="0" animBg="1"/>
      <p:bldP spid="5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>
            <a:extLst>
              <a:ext uri="{FF2B5EF4-FFF2-40B4-BE49-F238E27FC236}">
                <a16:creationId xmlns:a16="http://schemas.microsoft.com/office/drawing/2014/main" id="{D40AEC87-76F4-9670-E7AF-9243C2FAB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950" y="2408659"/>
            <a:ext cx="813752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it-IT" altLang="it-IT" sz="2800" dirty="0">
                <a:solidFill>
                  <a:srgbClr val="000099"/>
                </a:solidFill>
              </a:rPr>
              <a:t>Creare un contesto educativo complessivamente favorevole all’apprendimento per tutti e, in particolare, per le studentesse e gli studenti con maggiori difficoltà e a rischio di abbandono.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it-IT" altLang="it-IT" sz="2800" dirty="0">
              <a:solidFill>
                <a:srgbClr val="000099"/>
              </a:solidFill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it-IT" altLang="it-IT" sz="2800" dirty="0">
                <a:solidFill>
                  <a:srgbClr val="000099"/>
                </a:solidFill>
              </a:rPr>
              <a:t>Lotta alla dispersione scolastica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FCFB672E-6C3E-8A7D-5E5E-36A6DD284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5109170"/>
            <a:ext cx="42481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Esplicita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Implicita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Percepita 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7FAEE9E4-D05B-6650-29F9-6C98679FE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8197" name="Text Box 2">
            <a:extLst>
              <a:ext uri="{FF2B5EF4-FFF2-40B4-BE49-F238E27FC236}">
                <a16:creationId xmlns:a16="http://schemas.microsoft.com/office/drawing/2014/main" id="{3A3ADCE0-CFC8-F456-5058-1D1C788E4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620713"/>
            <a:ext cx="864076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Recentemente lo stato </a:t>
            </a:r>
          </a:p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ha investito molti soldi </a:t>
            </a:r>
          </a:p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nella lotta alla </a:t>
            </a:r>
            <a:r>
              <a:rPr lang="it-IT" altLang="it-IT" dirty="0" err="1">
                <a:solidFill>
                  <a:srgbClr val="FF0000"/>
                </a:solidFill>
                <a:latin typeface="Arial Black" panose="020B0A04020102020204" pitchFamily="34" charset="0"/>
              </a:rPr>
              <a:t>disprsione</a:t>
            </a: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 scolastica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bldLvl="2"/>
      <p:bldP spid="3076" grpId="0" build="p" bldLvl="2"/>
      <p:bldP spid="307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>
            <a:extLst>
              <a:ext uri="{FF2B5EF4-FFF2-40B4-BE49-F238E27FC236}">
                <a16:creationId xmlns:a16="http://schemas.microsoft.com/office/drawing/2014/main" id="{A063D4AC-B5B3-F8EE-822E-42DB1A4C0C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950" y="2081213"/>
            <a:ext cx="81375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</a:pPr>
            <a:r>
              <a:rPr lang="it-IT" altLang="it-IT" sz="2800">
                <a:solidFill>
                  <a:srgbClr val="000099"/>
                </a:solidFill>
              </a:rPr>
              <a:t>Abbandoni precoci della carriera scolastica</a:t>
            </a:r>
          </a:p>
          <a:p>
            <a:pPr algn="just" eaLnBrk="1" hangingPunct="1">
              <a:spcBef>
                <a:spcPct val="0"/>
              </a:spcBef>
            </a:pPr>
            <a:r>
              <a:rPr lang="it-IT" altLang="it-IT" sz="2800">
                <a:solidFill>
                  <a:srgbClr val="000099"/>
                </a:solidFill>
              </a:rPr>
              <a:t>Giovani sotto i 26 anni privi di un titolo di studio</a:t>
            </a:r>
          </a:p>
        </p:txBody>
      </p:sp>
      <p:sp>
        <p:nvSpPr>
          <p:cNvPr id="9219" name="Text Box 4">
            <a:extLst>
              <a:ext uri="{FF2B5EF4-FFF2-40B4-BE49-F238E27FC236}">
                <a16:creationId xmlns:a16="http://schemas.microsoft.com/office/drawing/2014/main" id="{75C9734F-5638-5A9D-5526-71A34FA77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5109170"/>
            <a:ext cx="208882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it-IT" altLang="it-IT" sz="2400" dirty="0">
                <a:solidFill>
                  <a:srgbClr val="FF0000"/>
                </a:solidFill>
              </a:rPr>
              <a:t>Esplicita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 dirty="0">
                <a:solidFill>
                  <a:schemeClr val="tx2"/>
                </a:solidFill>
              </a:rPr>
              <a:t>Implicita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 dirty="0">
                <a:solidFill>
                  <a:schemeClr val="tx2"/>
                </a:solidFill>
              </a:rPr>
              <a:t>Percepita 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B18C3082-60DC-826E-B5D2-175DA9C185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9221" name="Text Box 2">
            <a:extLst>
              <a:ext uri="{FF2B5EF4-FFF2-40B4-BE49-F238E27FC236}">
                <a16:creationId xmlns:a16="http://schemas.microsoft.com/office/drawing/2014/main" id="{6C608160-02A8-22CD-F6E2-A28F1778E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620713"/>
            <a:ext cx="8640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>
                <a:solidFill>
                  <a:srgbClr val="FF0000"/>
                </a:solidFill>
                <a:latin typeface="Arial Black" panose="020B0A04020102020204" pitchFamily="34" charset="0"/>
              </a:rPr>
              <a:t>dispersione scolastica 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174A5E49-3CD1-E1BB-4F9F-9FCE1B581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525" y="4546974"/>
            <a:ext cx="52266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it-IT" altLang="it-IT" sz="2800" dirty="0">
                <a:solidFill>
                  <a:srgbClr val="000099"/>
                </a:solidFill>
              </a:rPr>
              <a:t>Lotta alla dispersione scolastica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bldLvl="2"/>
      <p:bldP spid="307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>
            <a:extLst>
              <a:ext uri="{FF2B5EF4-FFF2-40B4-BE49-F238E27FC236}">
                <a16:creationId xmlns:a16="http://schemas.microsoft.com/office/drawing/2014/main" id="{A063D4AC-B5B3-F8EE-822E-42DB1A4C0C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950" y="2081213"/>
            <a:ext cx="81375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</a:pPr>
            <a:r>
              <a:rPr lang="it-IT" altLang="it-IT" sz="2800" dirty="0">
                <a:solidFill>
                  <a:srgbClr val="000099"/>
                </a:solidFill>
              </a:rPr>
              <a:t>Abbandoni precoci della carriera scolastica</a:t>
            </a:r>
          </a:p>
          <a:p>
            <a:pPr algn="just" eaLnBrk="1" hangingPunct="1">
              <a:spcBef>
                <a:spcPct val="0"/>
              </a:spcBef>
            </a:pPr>
            <a:r>
              <a:rPr lang="it-IT" altLang="it-IT" sz="2800" dirty="0">
                <a:solidFill>
                  <a:srgbClr val="000099"/>
                </a:solidFill>
              </a:rPr>
              <a:t>Giovani sotto i 26 anni privi di un titolo di studio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B18C3082-60DC-826E-B5D2-175DA9C185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9221" name="Text Box 2">
            <a:extLst>
              <a:ext uri="{FF2B5EF4-FFF2-40B4-BE49-F238E27FC236}">
                <a16:creationId xmlns:a16="http://schemas.microsoft.com/office/drawing/2014/main" id="{6C608160-02A8-22CD-F6E2-A28F1778E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620713"/>
            <a:ext cx="8137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che fare?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8305EAFC-34DC-D692-3383-BDBAF269B1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1112" y="3645024"/>
            <a:ext cx="60483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 eaLnBrk="1" hangingPunct="1">
              <a:spcBef>
                <a:spcPts val="1200"/>
              </a:spcBef>
              <a:buFont typeface="+mj-lt"/>
              <a:buAutoNum type="arabicPeriod"/>
            </a:pPr>
            <a:r>
              <a:rPr lang="it-IT" altLang="it-IT" sz="2400" dirty="0">
                <a:solidFill>
                  <a:schemeClr val="tx2"/>
                </a:solidFill>
              </a:rPr>
              <a:t>Individuazione precoce</a:t>
            </a:r>
          </a:p>
          <a:p>
            <a:pPr marL="457200" indent="-457200" eaLnBrk="1" hangingPunct="1">
              <a:spcBef>
                <a:spcPts val="1200"/>
              </a:spcBef>
              <a:buFont typeface="+mj-lt"/>
              <a:buAutoNum type="arabicPeriod"/>
            </a:pPr>
            <a:r>
              <a:rPr lang="it-IT" altLang="it-IT" sz="2400" dirty="0">
                <a:solidFill>
                  <a:schemeClr val="tx2"/>
                </a:solidFill>
              </a:rPr>
              <a:t>Farsi carico del problema</a:t>
            </a:r>
          </a:p>
          <a:p>
            <a:pPr marL="457200" indent="-457200" eaLnBrk="1" hangingPunct="1">
              <a:spcBef>
                <a:spcPts val="1200"/>
              </a:spcBef>
              <a:buFont typeface="+mj-lt"/>
              <a:buAutoNum type="arabicPeriod"/>
            </a:pPr>
            <a:r>
              <a:rPr lang="it-IT" altLang="it-IT" sz="2400" dirty="0">
                <a:solidFill>
                  <a:schemeClr val="tx2"/>
                </a:solidFill>
              </a:rPr>
              <a:t>Capire le cause</a:t>
            </a:r>
          </a:p>
          <a:p>
            <a:pPr marL="457200" indent="-457200" eaLnBrk="1" hangingPunct="1">
              <a:spcBef>
                <a:spcPts val="1200"/>
              </a:spcBef>
              <a:buFont typeface="+mj-lt"/>
              <a:buAutoNum type="arabicPeriod"/>
            </a:pPr>
            <a:r>
              <a:rPr lang="it-IT" altLang="it-IT" sz="2400" dirty="0">
                <a:solidFill>
                  <a:schemeClr val="tx2"/>
                </a:solidFill>
              </a:rPr>
              <a:t>Applicare un rimedio</a:t>
            </a:r>
          </a:p>
        </p:txBody>
      </p:sp>
    </p:spTree>
    <p:extLst>
      <p:ext uri="{BB962C8B-B14F-4D97-AF65-F5344CB8AC3E}">
        <p14:creationId xmlns:p14="http://schemas.microsoft.com/office/powerpoint/2010/main" val="317711969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  <p:bldP spid="2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>
            <a:extLst>
              <a:ext uri="{FF2B5EF4-FFF2-40B4-BE49-F238E27FC236}">
                <a16:creationId xmlns:a16="http://schemas.microsoft.com/office/drawing/2014/main" id="{1019259A-DD7E-3784-FBDF-37F92D90E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1628800"/>
            <a:ext cx="7920880" cy="4450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>
              <a:buNone/>
            </a:pPr>
            <a:r>
              <a:rPr lang="it-IT" sz="2400" b="1" dirty="0">
                <a:solidFill>
                  <a:srgbClr val="FF0000"/>
                </a:solidFill>
              </a:rPr>
              <a:t>Cause dell’insuccesso scolastico</a:t>
            </a:r>
          </a:p>
          <a:p>
            <a:pPr marL="457200" lvl="0" indent="-457200">
              <a:buFont typeface="+mj-lt"/>
              <a:buAutoNum type="arabicPeriod"/>
            </a:pPr>
            <a:r>
              <a:rPr lang="it-IT" sz="2400" dirty="0">
                <a:solidFill>
                  <a:schemeClr val="tx2"/>
                </a:solidFill>
              </a:rPr>
              <a:t>Difficoltà nell’impegno e nella volontà</a:t>
            </a:r>
          </a:p>
          <a:p>
            <a:pPr marL="457200" lvl="0" indent="-457200">
              <a:buFont typeface="+mj-lt"/>
              <a:buAutoNum type="arabicPeriod"/>
            </a:pPr>
            <a:r>
              <a:rPr lang="it-IT" sz="2400" dirty="0">
                <a:solidFill>
                  <a:schemeClr val="tx2"/>
                </a:solidFill>
              </a:rPr>
              <a:t>Difficoltà nel metodo di studio</a:t>
            </a:r>
          </a:p>
          <a:p>
            <a:pPr marL="457200" lvl="0" indent="-457200">
              <a:buFont typeface="+mj-lt"/>
              <a:buAutoNum type="arabicPeriod"/>
            </a:pPr>
            <a:r>
              <a:rPr lang="it-IT" sz="2400" dirty="0">
                <a:solidFill>
                  <a:schemeClr val="tx2"/>
                </a:solidFill>
              </a:rPr>
              <a:t>Problemi di salute</a:t>
            </a:r>
          </a:p>
          <a:p>
            <a:pPr marL="457200" lvl="0" indent="-457200">
              <a:buFont typeface="+mj-lt"/>
              <a:buAutoNum type="arabicPeriod"/>
            </a:pPr>
            <a:r>
              <a:rPr lang="it-IT" sz="2400" dirty="0">
                <a:solidFill>
                  <a:schemeClr val="tx2"/>
                </a:solidFill>
              </a:rPr>
              <a:t>Ostacoli psicologici</a:t>
            </a:r>
          </a:p>
          <a:p>
            <a:pPr marL="457200" lvl="0" indent="-457200">
              <a:buFont typeface="+mj-lt"/>
              <a:buAutoNum type="arabicPeriod"/>
            </a:pPr>
            <a:r>
              <a:rPr lang="it-IT" sz="2400" dirty="0">
                <a:solidFill>
                  <a:schemeClr val="tx2"/>
                </a:solidFill>
              </a:rPr>
              <a:t>Ostacoli sociali e familiari</a:t>
            </a:r>
          </a:p>
          <a:p>
            <a:pPr marL="457200" lvl="0" indent="-457200">
              <a:buFont typeface="+mj-lt"/>
              <a:buAutoNum type="arabicPeriod"/>
            </a:pPr>
            <a:r>
              <a:rPr lang="it-IT" sz="2400" dirty="0">
                <a:solidFill>
                  <a:schemeClr val="tx2"/>
                </a:solidFill>
              </a:rPr>
              <a:t>Disturbi Specifici di Apprendimento</a:t>
            </a:r>
          </a:p>
          <a:p>
            <a:pPr marL="457200" lvl="0" indent="-457200">
              <a:buFont typeface="+mj-lt"/>
              <a:buAutoNum type="arabicPeriod"/>
            </a:pPr>
            <a:r>
              <a:rPr lang="it-IT" sz="2400" dirty="0">
                <a:solidFill>
                  <a:schemeClr val="tx2"/>
                </a:solidFill>
              </a:rPr>
              <a:t>Ostacoli organizzativi dovuti ad altri impegni formativi</a:t>
            </a:r>
          </a:p>
          <a:p>
            <a:pPr marL="457200" lvl="0" indent="-457200">
              <a:buFont typeface="+mj-lt"/>
              <a:buAutoNum type="arabicPeriod"/>
            </a:pPr>
            <a:r>
              <a:rPr lang="it-IT" sz="2400" dirty="0">
                <a:solidFill>
                  <a:schemeClr val="tx2"/>
                </a:solidFill>
              </a:rPr>
              <a:t>Difficoltà nel rispetto delle regole</a:t>
            </a:r>
          </a:p>
          <a:p>
            <a:pPr marL="457200" lvl="0" indent="-457200">
              <a:buFont typeface="+mj-lt"/>
              <a:buAutoNum type="arabicPeriod"/>
            </a:pPr>
            <a:r>
              <a:rPr lang="it-IT" sz="2400" dirty="0">
                <a:solidFill>
                  <a:schemeClr val="tx2"/>
                </a:solidFill>
              </a:rPr>
              <a:t>Difficoltà linguistico-culturali per alunni stranieri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A6BD201-6BAA-772C-36F3-92C97BC973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64FC4B47-9984-4A4E-20AE-374F897CD2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620713"/>
            <a:ext cx="8137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che fare?</a:t>
            </a:r>
          </a:p>
        </p:txBody>
      </p:sp>
    </p:spTree>
    <p:extLst>
      <p:ext uri="{BB962C8B-B14F-4D97-AF65-F5344CB8AC3E}">
        <p14:creationId xmlns:p14="http://schemas.microsoft.com/office/powerpoint/2010/main" val="4253366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>
            <a:extLst>
              <a:ext uri="{FF2B5EF4-FFF2-40B4-BE49-F238E27FC236}">
                <a16:creationId xmlns:a16="http://schemas.microsoft.com/office/drawing/2014/main" id="{67700A22-E2C9-8F99-B39F-7BE17CB54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950" y="1844675"/>
            <a:ext cx="81375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</a:pPr>
            <a:r>
              <a:rPr lang="it-IT" altLang="it-IT" sz="2800">
                <a:solidFill>
                  <a:srgbClr val="000099"/>
                </a:solidFill>
              </a:rPr>
              <a:t>Studenti che in italiano e matematica, hanno conseguito un risultato molto basso </a:t>
            </a:r>
          </a:p>
          <a:p>
            <a:pPr algn="just" eaLnBrk="1" hangingPunct="1">
              <a:spcBef>
                <a:spcPct val="0"/>
              </a:spcBef>
            </a:pPr>
            <a:r>
              <a:rPr lang="it-IT" altLang="it-IT" sz="2800">
                <a:solidFill>
                  <a:srgbClr val="000099"/>
                </a:solidFill>
              </a:rPr>
              <a:t>Studenti diplomati che non raggiungono il livello minimo delle competenze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22168469-51FD-B408-15E0-B637EA8DF4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0245" name="Text Box 2">
            <a:extLst>
              <a:ext uri="{FF2B5EF4-FFF2-40B4-BE49-F238E27FC236}">
                <a16:creationId xmlns:a16="http://schemas.microsoft.com/office/drawing/2014/main" id="{5A6D1691-1821-2939-EB01-8C9530B7C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620713"/>
            <a:ext cx="8640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>
                <a:solidFill>
                  <a:srgbClr val="FF0000"/>
                </a:solidFill>
                <a:latin typeface="Arial Black" panose="020B0A04020102020204" pitchFamily="34" charset="0"/>
              </a:rPr>
              <a:t>dispersione scolastica </a:t>
            </a:r>
          </a:p>
        </p:txBody>
      </p:sp>
      <p:sp>
        <p:nvSpPr>
          <p:cNvPr id="2" name="Text Box 7">
            <a:extLst>
              <a:ext uri="{FF2B5EF4-FFF2-40B4-BE49-F238E27FC236}">
                <a16:creationId xmlns:a16="http://schemas.microsoft.com/office/drawing/2014/main" id="{E9FE8E24-428E-1F45-3B9A-8B198FBA5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1795" y="3746881"/>
            <a:ext cx="2434679" cy="1169551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2800" dirty="0">
                <a:solidFill>
                  <a:schemeClr val="accent1"/>
                </a:solidFill>
                <a:latin typeface="Arial Black" panose="020B0A04020102020204" pitchFamily="34" charset="0"/>
              </a:rPr>
              <a:t>bocciature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2800" dirty="0">
                <a:solidFill>
                  <a:schemeClr val="accent1"/>
                </a:solidFill>
                <a:latin typeface="Arial Black" panose="020B0A04020102020204" pitchFamily="34" charset="0"/>
              </a:rPr>
              <a:t>inutili</a:t>
            </a:r>
          </a:p>
        </p:txBody>
      </p:sp>
      <p:sp>
        <p:nvSpPr>
          <p:cNvPr id="4" name="Text Box 7">
            <a:extLst>
              <a:ext uri="{FF2B5EF4-FFF2-40B4-BE49-F238E27FC236}">
                <a16:creationId xmlns:a16="http://schemas.microsoft.com/office/drawing/2014/main" id="{733290EF-F925-65F0-D730-77D767653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1796" y="5095559"/>
            <a:ext cx="2434679" cy="1169551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2800" dirty="0">
                <a:solidFill>
                  <a:schemeClr val="accent1"/>
                </a:solidFill>
                <a:latin typeface="Arial Black" panose="020B0A04020102020204" pitchFamily="34" charset="0"/>
              </a:rPr>
              <a:t>promozioni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2800" dirty="0">
                <a:solidFill>
                  <a:schemeClr val="accent1"/>
                </a:solidFill>
                <a:latin typeface="Arial Black" panose="020B0A04020102020204" pitchFamily="34" charset="0"/>
              </a:rPr>
              <a:t>inutili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885DC48F-43C0-2F48-8D00-3DD9A66DD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5109170"/>
            <a:ext cx="208882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it-IT" altLang="it-IT" sz="2400" dirty="0"/>
              <a:t>Esplicita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 dirty="0">
                <a:solidFill>
                  <a:srgbClr val="FF0000"/>
                </a:solidFill>
              </a:rPr>
              <a:t>Implicita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 dirty="0">
                <a:solidFill>
                  <a:schemeClr val="tx2"/>
                </a:solidFill>
              </a:rPr>
              <a:t>Percepita </a:t>
            </a: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306FA2DA-9AAD-5EEE-D4FE-F33CB65F0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525" y="4546974"/>
            <a:ext cx="52266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it-IT" altLang="it-IT" sz="2800" dirty="0">
                <a:solidFill>
                  <a:srgbClr val="000099"/>
                </a:solidFill>
              </a:rPr>
              <a:t>Lotta alla dispersione scolastica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bldLvl="2"/>
      <p:bldP spid="3078" grpId="0" animBg="1"/>
      <p:bldP spid="2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>
            <a:extLst>
              <a:ext uri="{FF2B5EF4-FFF2-40B4-BE49-F238E27FC236}">
                <a16:creationId xmlns:a16="http://schemas.microsoft.com/office/drawing/2014/main" id="{22168469-51FD-B408-15E0-B637EA8DF4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" name="Text Box 7">
            <a:extLst>
              <a:ext uri="{FF2B5EF4-FFF2-40B4-BE49-F238E27FC236}">
                <a16:creationId xmlns:a16="http://schemas.microsoft.com/office/drawing/2014/main" id="{E9FE8E24-428E-1F45-3B9A-8B198FBA5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1795" y="3746881"/>
            <a:ext cx="2434679" cy="1169551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2800" dirty="0">
                <a:solidFill>
                  <a:schemeClr val="accent1"/>
                </a:solidFill>
                <a:latin typeface="Arial Black" panose="020B0A04020102020204" pitchFamily="34" charset="0"/>
              </a:rPr>
              <a:t>bocciature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2800" dirty="0">
                <a:solidFill>
                  <a:schemeClr val="accent1"/>
                </a:solidFill>
                <a:latin typeface="Arial Black" panose="020B0A04020102020204" pitchFamily="34" charset="0"/>
              </a:rPr>
              <a:t>inutili</a:t>
            </a:r>
          </a:p>
        </p:txBody>
      </p:sp>
      <p:sp>
        <p:nvSpPr>
          <p:cNvPr id="4" name="Text Box 7">
            <a:extLst>
              <a:ext uri="{FF2B5EF4-FFF2-40B4-BE49-F238E27FC236}">
                <a16:creationId xmlns:a16="http://schemas.microsoft.com/office/drawing/2014/main" id="{733290EF-F925-65F0-D730-77D767653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1796" y="5095559"/>
            <a:ext cx="2434679" cy="1169551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2800" dirty="0">
                <a:solidFill>
                  <a:schemeClr val="accent1"/>
                </a:solidFill>
                <a:latin typeface="Arial Black" panose="020B0A04020102020204" pitchFamily="34" charset="0"/>
              </a:rPr>
              <a:t>promozioni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2800" dirty="0">
                <a:solidFill>
                  <a:schemeClr val="accent1"/>
                </a:solidFill>
                <a:latin typeface="Arial Black" panose="020B0A04020102020204" pitchFamily="34" charset="0"/>
              </a:rPr>
              <a:t>inutili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885DC48F-43C0-2F48-8D00-3DD9A66DD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5109170"/>
            <a:ext cx="208882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it-IT" altLang="it-IT" sz="2400" dirty="0"/>
              <a:t>Esplicita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 dirty="0">
                <a:solidFill>
                  <a:srgbClr val="FF0000"/>
                </a:solidFill>
              </a:rPr>
              <a:t>Implicita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 dirty="0">
                <a:solidFill>
                  <a:schemeClr val="tx2"/>
                </a:solidFill>
              </a:rPr>
              <a:t>Percepita </a:t>
            </a: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306FA2DA-9AAD-5EEE-D4FE-F33CB65F0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525" y="4546974"/>
            <a:ext cx="52266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it-IT" altLang="it-IT" sz="2800" dirty="0">
                <a:solidFill>
                  <a:srgbClr val="000099"/>
                </a:solidFill>
              </a:rPr>
              <a:t>Lotta alla dispersione scolastica</a:t>
            </a: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223693B0-FC37-48AE-B1AE-0A9A2E479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620713"/>
            <a:ext cx="8137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che fare?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CFC9A73D-C061-B05A-DF0A-83E636067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329" y="2414906"/>
            <a:ext cx="7856537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 eaLnBrk="1" hangingPunct="1">
              <a:spcBef>
                <a:spcPts val="1200"/>
              </a:spcBef>
              <a:buFont typeface="+mj-lt"/>
              <a:buAutoNum type="arabicPeriod"/>
            </a:pPr>
            <a:r>
              <a:rPr lang="it-IT" altLang="it-IT" sz="2400" dirty="0">
                <a:solidFill>
                  <a:schemeClr val="tx2"/>
                </a:solidFill>
              </a:rPr>
              <a:t>Fissare gli obiettivi e spiegare i criteri</a:t>
            </a:r>
          </a:p>
          <a:p>
            <a:pPr marL="457200" indent="-457200" eaLnBrk="1" hangingPunct="1">
              <a:spcBef>
                <a:spcPts val="1200"/>
              </a:spcBef>
              <a:buFont typeface="+mj-lt"/>
              <a:buAutoNum type="arabicPeriod"/>
            </a:pPr>
            <a:r>
              <a:rPr lang="it-IT" altLang="it-IT" sz="2400" dirty="0">
                <a:solidFill>
                  <a:schemeClr val="tx2"/>
                </a:solidFill>
              </a:rPr>
              <a:t>Assegnare, guidare e fare esercitare</a:t>
            </a:r>
          </a:p>
          <a:p>
            <a:pPr marL="457200" indent="-457200" eaLnBrk="1" hangingPunct="1">
              <a:spcBef>
                <a:spcPts val="1200"/>
              </a:spcBef>
              <a:buFont typeface="+mj-lt"/>
              <a:buAutoNum type="arabicPeriod"/>
            </a:pPr>
            <a:r>
              <a:rPr lang="it-IT" altLang="it-IT" sz="2400" dirty="0">
                <a:solidFill>
                  <a:schemeClr val="tx2"/>
                </a:solidFill>
              </a:rPr>
              <a:t>Valutare e motivare</a:t>
            </a:r>
          </a:p>
          <a:p>
            <a:pPr marL="457200" indent="-457200" eaLnBrk="1" hangingPunct="1">
              <a:spcBef>
                <a:spcPts val="1200"/>
              </a:spcBef>
              <a:buFont typeface="+mj-lt"/>
              <a:buAutoNum type="arabicPeriod"/>
            </a:pPr>
            <a:r>
              <a:rPr lang="it-IT" altLang="it-IT" sz="2400" dirty="0">
                <a:solidFill>
                  <a:schemeClr val="tx2"/>
                </a:solidFill>
              </a:rPr>
              <a:t>Seconda possibilità</a:t>
            </a:r>
          </a:p>
        </p:txBody>
      </p:sp>
      <p:sp>
        <p:nvSpPr>
          <p:cNvPr id="6" name="Line 8">
            <a:extLst>
              <a:ext uri="{FF2B5EF4-FFF2-40B4-BE49-F238E27FC236}">
                <a16:creationId xmlns:a16="http://schemas.microsoft.com/office/drawing/2014/main" id="{BD3E99B9-2166-FD16-2F87-82CAE5A3F95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473850" y="1484783"/>
            <a:ext cx="99" cy="226209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9" name="Line 8">
            <a:extLst>
              <a:ext uri="{FF2B5EF4-FFF2-40B4-BE49-F238E27FC236}">
                <a16:creationId xmlns:a16="http://schemas.microsoft.com/office/drawing/2014/main" id="{44BFE7E5-59A7-3A6C-28BC-BC8F4A224DF8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1988839"/>
            <a:ext cx="99" cy="366423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51D1B462-CF42-CA7A-94DD-A2C91396E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525" y="1250894"/>
            <a:ext cx="7856537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buNone/>
            </a:pPr>
            <a:r>
              <a:rPr lang="it-IT" altLang="it-IT" sz="2400" dirty="0">
                <a:solidFill>
                  <a:schemeClr val="tx2"/>
                </a:solidFill>
              </a:rPr>
              <a:t>		Non fare selezione senza formazione</a:t>
            </a:r>
          </a:p>
          <a:p>
            <a:pPr eaLnBrk="1" hangingPunct="1">
              <a:spcBef>
                <a:spcPts val="1200"/>
              </a:spcBef>
              <a:buNone/>
            </a:pPr>
            <a:r>
              <a:rPr lang="it-IT" altLang="it-IT" sz="2400" dirty="0">
                <a:solidFill>
                  <a:schemeClr val="tx2"/>
                </a:solidFill>
              </a:rPr>
              <a:t>	Non fare formazione senza selezione</a:t>
            </a:r>
          </a:p>
        </p:txBody>
      </p:sp>
    </p:spTree>
    <p:extLst>
      <p:ext uri="{BB962C8B-B14F-4D97-AF65-F5344CB8AC3E}">
        <p14:creationId xmlns:p14="http://schemas.microsoft.com/office/powerpoint/2010/main" val="1282885289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  <p:bldP spid="2" grpId="0" animBg="1"/>
      <p:bldP spid="4" grpId="0" animBg="1"/>
      <p:bldP spid="5" grpId="0" build="p" bldLvl="2"/>
      <p:bldP spid="10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>
            <a:extLst>
              <a:ext uri="{FF2B5EF4-FFF2-40B4-BE49-F238E27FC236}">
                <a16:creationId xmlns:a16="http://schemas.microsoft.com/office/drawing/2014/main" id="{CA5D610C-7EE4-7101-82A8-078FC6FDD9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950" y="2081213"/>
            <a:ext cx="81375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</a:pPr>
            <a:r>
              <a:rPr lang="it-IT" altLang="it-IT" sz="2800">
                <a:solidFill>
                  <a:srgbClr val="000099"/>
                </a:solidFill>
              </a:rPr>
              <a:t>Studenti ansiosi, che non si percepiscono all’altezza del percorso di studi frequentato </a:t>
            </a:r>
          </a:p>
          <a:p>
            <a:pPr algn="just" eaLnBrk="1" hangingPunct="1">
              <a:spcBef>
                <a:spcPct val="0"/>
              </a:spcBef>
            </a:pPr>
            <a:r>
              <a:rPr lang="it-IT" altLang="it-IT" sz="2800">
                <a:solidFill>
                  <a:srgbClr val="000099"/>
                </a:solidFill>
              </a:rPr>
              <a:t>Studenti demotivati che non si impegnano quanto richiesto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71A58AF4-F5B8-BFF6-B27A-E42E77A25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1269" name="Text Box 2">
            <a:extLst>
              <a:ext uri="{FF2B5EF4-FFF2-40B4-BE49-F238E27FC236}">
                <a16:creationId xmlns:a16="http://schemas.microsoft.com/office/drawing/2014/main" id="{6C91D363-9264-D258-AED5-C3538763C7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620713"/>
            <a:ext cx="8640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>
                <a:solidFill>
                  <a:srgbClr val="FF0000"/>
                </a:solidFill>
                <a:latin typeface="Arial Black" panose="020B0A04020102020204" pitchFamily="34" charset="0"/>
              </a:rPr>
              <a:t>dispersione scolastica </a:t>
            </a:r>
          </a:p>
        </p:txBody>
      </p:sp>
      <p:sp>
        <p:nvSpPr>
          <p:cNvPr id="3" name="Text Box 7">
            <a:extLst>
              <a:ext uri="{FF2B5EF4-FFF2-40B4-BE49-F238E27FC236}">
                <a16:creationId xmlns:a16="http://schemas.microsoft.com/office/drawing/2014/main" id="{FDC7B174-503B-46DC-C280-791E535547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1071" y="4201120"/>
            <a:ext cx="2736850" cy="18161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2800" dirty="0">
                <a:solidFill>
                  <a:schemeClr val="accent1"/>
                </a:solidFill>
                <a:latin typeface="Arial Black" panose="020B0A04020102020204" pitchFamily="34" charset="0"/>
              </a:rPr>
              <a:t>prove INVALSI:</a:t>
            </a:r>
            <a:br>
              <a:rPr lang="it-IT" altLang="it-IT" sz="2800" dirty="0">
                <a:solidFill>
                  <a:schemeClr val="accent1"/>
                </a:solidFill>
                <a:latin typeface="Arial Black" panose="020B0A04020102020204" pitchFamily="34" charset="0"/>
              </a:rPr>
            </a:br>
            <a:r>
              <a:rPr lang="it-IT" altLang="it-IT" sz="2800" dirty="0">
                <a:solidFill>
                  <a:schemeClr val="accent1"/>
                </a:solidFill>
                <a:latin typeface="Arial Black" panose="020B0A04020102020204" pitchFamily="34" charset="0"/>
              </a:rPr>
              <a:t>studenti eccellenti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ED350B34-722F-9F38-CD94-808743A23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5109170"/>
            <a:ext cx="208882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it-IT" altLang="it-IT" sz="2400" dirty="0"/>
              <a:t>Esplicita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 dirty="0">
                <a:solidFill>
                  <a:schemeClr val="tx2"/>
                </a:solidFill>
              </a:rPr>
              <a:t>Implicita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 dirty="0">
                <a:solidFill>
                  <a:srgbClr val="FF0000"/>
                </a:solidFill>
              </a:rPr>
              <a:t>Percepita</a:t>
            </a:r>
            <a:r>
              <a:rPr lang="it-IT" altLang="it-IT" sz="24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F20B8CD8-842B-617C-434D-7513F95D3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525" y="4546974"/>
            <a:ext cx="52266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it-IT" altLang="it-IT" sz="2800" dirty="0">
                <a:solidFill>
                  <a:srgbClr val="000099"/>
                </a:solidFill>
              </a:rPr>
              <a:t>Lotta alla dispersione scolastica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bldLvl="2"/>
      <p:bldP spid="3078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>
            <a:extLst>
              <a:ext uri="{FF2B5EF4-FFF2-40B4-BE49-F238E27FC236}">
                <a16:creationId xmlns:a16="http://schemas.microsoft.com/office/drawing/2014/main" id="{CA5D610C-7EE4-7101-82A8-078FC6FDD9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949" y="1960620"/>
            <a:ext cx="813752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</a:pPr>
            <a:r>
              <a:rPr lang="it-IT" sz="2800" dirty="0">
                <a:solidFill>
                  <a:srgbClr val="000099"/>
                </a:solidFill>
              </a:rPr>
              <a:t>In Italia, dove c’è molta fragilità, minore è la capacità di sostenere le eccellenze.</a:t>
            </a:r>
          </a:p>
          <a:p>
            <a:pPr algn="just" eaLnBrk="1" hangingPunct="1">
              <a:spcBef>
                <a:spcPct val="0"/>
              </a:spcBef>
            </a:pPr>
            <a:r>
              <a:rPr lang="it-IT" sz="2800" dirty="0">
                <a:solidFill>
                  <a:srgbClr val="000099"/>
                </a:solidFill>
              </a:rPr>
              <a:t>I dati dimostrano che si possono sostenere le eccellenze senza aumentare la dispersione. 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71A58AF4-F5B8-BFF6-B27A-E42E77A25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1269" name="Text Box 2">
            <a:extLst>
              <a:ext uri="{FF2B5EF4-FFF2-40B4-BE49-F238E27FC236}">
                <a16:creationId xmlns:a16="http://schemas.microsoft.com/office/drawing/2014/main" id="{6C91D363-9264-D258-AED5-C3538763C7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331" y="260648"/>
            <a:ext cx="864076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in un sistema formativo </a:t>
            </a:r>
          </a:p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è significativa la capacità </a:t>
            </a:r>
          </a:p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di promuovere le eccellenze</a:t>
            </a:r>
            <a:endParaRPr lang="it-IT" altLang="it-IT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 Box 7">
            <a:extLst>
              <a:ext uri="{FF2B5EF4-FFF2-40B4-BE49-F238E27FC236}">
                <a16:creationId xmlns:a16="http://schemas.microsoft.com/office/drawing/2014/main" id="{FDC7B174-503B-46DC-C280-791E535547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1460" y="4202246"/>
            <a:ext cx="2736850" cy="18161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2800" dirty="0">
                <a:solidFill>
                  <a:schemeClr val="accent1"/>
                </a:solidFill>
                <a:latin typeface="Arial Black" panose="020B0A04020102020204" pitchFamily="34" charset="0"/>
              </a:rPr>
              <a:t>prove INVALSI:</a:t>
            </a:r>
            <a:br>
              <a:rPr lang="it-IT" altLang="it-IT" sz="2800" dirty="0">
                <a:solidFill>
                  <a:schemeClr val="accent1"/>
                </a:solidFill>
                <a:latin typeface="Arial Black" panose="020B0A04020102020204" pitchFamily="34" charset="0"/>
              </a:rPr>
            </a:br>
            <a:r>
              <a:rPr lang="it-IT" altLang="it-IT" sz="2800" dirty="0">
                <a:solidFill>
                  <a:schemeClr val="accent1"/>
                </a:solidFill>
                <a:latin typeface="Arial Black" panose="020B0A04020102020204" pitchFamily="34" charset="0"/>
              </a:rPr>
              <a:t>studenti eccellenti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72F675CC-9A07-9DA4-E08C-2927039F0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5109170"/>
            <a:ext cx="208882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it-IT" altLang="it-IT" sz="2400" dirty="0"/>
              <a:t>Esplicita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 dirty="0">
                <a:solidFill>
                  <a:schemeClr val="tx2"/>
                </a:solidFill>
              </a:rPr>
              <a:t>Implicita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 dirty="0">
                <a:solidFill>
                  <a:srgbClr val="FF0000"/>
                </a:solidFill>
              </a:rPr>
              <a:t>Percepita</a:t>
            </a:r>
            <a:r>
              <a:rPr lang="it-IT" altLang="it-IT" sz="24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E3189187-A6D6-5F83-6060-F7765ADE7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525" y="4546974"/>
            <a:ext cx="52266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it-IT" altLang="it-IT" sz="2800" dirty="0">
                <a:solidFill>
                  <a:srgbClr val="000099"/>
                </a:solidFill>
              </a:rPr>
              <a:t>Lotta alla dispersione scolastica</a:t>
            </a:r>
          </a:p>
        </p:txBody>
      </p:sp>
    </p:spTree>
    <p:extLst>
      <p:ext uri="{BB962C8B-B14F-4D97-AF65-F5344CB8AC3E}">
        <p14:creationId xmlns:p14="http://schemas.microsoft.com/office/powerpoint/2010/main" val="4215954123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bldLvl="2"/>
      <p:bldP spid="3078" grpId="0" animBg="1"/>
      <p:bldP spid="1126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025F4F-828A-4DC6-B550-84BADDAC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32656"/>
            <a:ext cx="7886700" cy="707378"/>
          </a:xfrm>
        </p:spPr>
        <p:txBody>
          <a:bodyPr>
            <a:normAutofit/>
          </a:bodyPr>
          <a:lstStyle/>
          <a:p>
            <a:pPr algn="ctr"/>
            <a:r>
              <a:rPr lang="it-IT" sz="3200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DISPERSIONE PERCEPITA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C9E55AD-C994-4CF1-94D5-CB6285D36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628800"/>
            <a:ext cx="8208912" cy="46805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 sz="2800" kern="1200" dirty="0">
                <a:solidFill>
                  <a:srgbClr val="000099"/>
                </a:solidFill>
                <a:latin typeface="Arial" panose="020B0604020202020204" pitchFamily="34" charset="0"/>
              </a:rPr>
              <a:t>studenti promossi che non raggiungono</a:t>
            </a:r>
          </a:p>
          <a:p>
            <a:pPr marL="0" indent="0" algn="ctr">
              <a:buNone/>
            </a:pPr>
            <a:r>
              <a:rPr lang="it-IT" sz="2800" kern="1200" dirty="0">
                <a:solidFill>
                  <a:srgbClr val="000099"/>
                </a:solidFill>
                <a:latin typeface="Arial" panose="020B0604020202020204" pitchFamily="34" charset="0"/>
              </a:rPr>
              <a:t>i livelli di apprendimento che potrebbero ottenere</a:t>
            </a:r>
          </a:p>
          <a:p>
            <a:pPr marL="0" indent="0">
              <a:buNone/>
            </a:pPr>
            <a:endParaRPr lang="it-IT" sz="18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it-IT" sz="2800" kern="1200" dirty="0">
                <a:solidFill>
                  <a:srgbClr val="000099"/>
                </a:solidFill>
                <a:latin typeface="Arial" panose="020B0604020202020204" pitchFamily="34" charset="0"/>
              </a:rPr>
              <a:t>indaghiamo il PROCESSO più del PRODOTTO, </a:t>
            </a:r>
          </a:p>
          <a:p>
            <a:pPr marL="0" indent="0" algn="ctr">
              <a:buNone/>
            </a:pPr>
            <a:endParaRPr lang="it-IT" sz="2800" kern="1200" dirty="0">
              <a:solidFill>
                <a:srgbClr val="000099"/>
              </a:solidFill>
              <a:latin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it-IT" sz="2800" kern="1200" dirty="0">
                <a:solidFill>
                  <a:srgbClr val="000099"/>
                </a:solidFill>
                <a:latin typeface="Arial" panose="020B0604020202020204" pitchFamily="34" charset="0"/>
              </a:rPr>
              <a:t>Abbiamo trovato due tipi di dispersione percepita:</a:t>
            </a:r>
          </a:p>
          <a:p>
            <a:pPr marL="0" indent="0" algn="ctr">
              <a:buNone/>
            </a:pPr>
            <a:endParaRPr lang="it-IT" sz="2800" kern="1200" dirty="0">
              <a:solidFill>
                <a:srgbClr val="000099"/>
              </a:solidFill>
              <a:latin typeface="Arial" panose="020B0604020202020204" pitchFamily="34" charset="0"/>
            </a:endParaRPr>
          </a:p>
          <a:p>
            <a:r>
              <a:rPr lang="it-IT" sz="2800" kern="1200" dirty="0">
                <a:solidFill>
                  <a:srgbClr val="000099"/>
                </a:solidFill>
                <a:latin typeface="Arial" panose="020B0604020202020204" pitchFamily="34" charset="0"/>
              </a:rPr>
              <a:t>La prima legata alla fragilità delle competenze;</a:t>
            </a:r>
          </a:p>
          <a:p>
            <a:r>
              <a:rPr lang="it-IT" sz="2800" kern="1200" dirty="0">
                <a:solidFill>
                  <a:srgbClr val="000099"/>
                </a:solidFill>
                <a:latin typeface="Arial" panose="020B0604020202020204" pitchFamily="34" charset="0"/>
              </a:rPr>
              <a:t>La seconda legata alla scarsa motivazione.</a:t>
            </a:r>
            <a:endParaRPr lang="it-IT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443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25D09A35-0F75-46DB-A43F-23162B9FAF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592035"/>
            <a:ext cx="8597323" cy="5645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037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04AE85F-D81D-4464-B528-9C5522EE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13" y="620688"/>
            <a:ext cx="8601575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3141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203805D-1C7B-4214-A240-75F600A7E7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12" y="620688"/>
            <a:ext cx="8601575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488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>
            <a:extLst>
              <a:ext uri="{FF2B5EF4-FFF2-40B4-BE49-F238E27FC236}">
                <a16:creationId xmlns:a16="http://schemas.microsoft.com/office/drawing/2014/main" id="{515BFE80-A253-E4E6-D4F0-E8AC3846A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2" y="2228850"/>
            <a:ext cx="31892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dirty="0">
                <a:solidFill>
                  <a:schemeClr val="tx2"/>
                </a:solidFill>
              </a:rPr>
              <a:t>Approcci Relazionali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DC5183BA-F052-EC27-565E-53A6D11541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3316" name="Text Box 2">
            <a:extLst>
              <a:ext uri="{FF2B5EF4-FFF2-40B4-BE49-F238E27FC236}">
                <a16:creationId xmlns:a16="http://schemas.microsoft.com/office/drawing/2014/main" id="{0E8092EE-AD66-FDDC-B786-827F04361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404664"/>
            <a:ext cx="86407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cosa possiamo fare? </a:t>
            </a: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514D13E1-22CA-4CE0-DD4F-519027143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2228850"/>
            <a:ext cx="2743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dirty="0">
                <a:solidFill>
                  <a:schemeClr val="tx2"/>
                </a:solidFill>
              </a:rPr>
              <a:t>Azioni Didattiche 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EC252F8E-2410-6D29-0005-7DD8B7B9EA2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92275" y="1076325"/>
            <a:ext cx="1727200" cy="98425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" name="Line 5">
            <a:extLst>
              <a:ext uri="{FF2B5EF4-FFF2-40B4-BE49-F238E27FC236}">
                <a16:creationId xmlns:a16="http://schemas.microsoft.com/office/drawing/2014/main" id="{8A7D912B-FF21-1CB4-62F1-AC71AFF256BA}"/>
              </a:ext>
            </a:extLst>
          </p:cNvPr>
          <p:cNvSpPr>
            <a:spLocks noChangeShapeType="1"/>
          </p:cNvSpPr>
          <p:nvPr/>
        </p:nvSpPr>
        <p:spPr bwMode="auto">
          <a:xfrm>
            <a:off x="5724525" y="1076325"/>
            <a:ext cx="1727200" cy="98425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build="p" bldLvl="2"/>
      <p:bldP spid="3078" grpId="0" animBg="1"/>
      <p:bldP spid="3" grpId="0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>
            <a:extLst>
              <a:ext uri="{FF2B5EF4-FFF2-40B4-BE49-F238E27FC236}">
                <a16:creationId xmlns:a16="http://schemas.microsoft.com/office/drawing/2014/main" id="{39ACB9F9-27EC-4163-1FEA-8163E16781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73D667C6-1822-E3B2-3A30-C2AA87940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2228850"/>
            <a:ext cx="2743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dirty="0">
                <a:solidFill>
                  <a:schemeClr val="tx2"/>
                </a:solidFill>
              </a:rPr>
              <a:t>Azioni Didattiche </a:t>
            </a:r>
          </a:p>
        </p:txBody>
      </p:sp>
      <p:sp>
        <p:nvSpPr>
          <p:cNvPr id="14341" name="Line 5">
            <a:extLst>
              <a:ext uri="{FF2B5EF4-FFF2-40B4-BE49-F238E27FC236}">
                <a16:creationId xmlns:a16="http://schemas.microsoft.com/office/drawing/2014/main" id="{1827194B-A774-9826-49F2-C06BBA330C55}"/>
              </a:ext>
            </a:extLst>
          </p:cNvPr>
          <p:cNvSpPr>
            <a:spLocks noChangeShapeType="1"/>
          </p:cNvSpPr>
          <p:nvPr/>
        </p:nvSpPr>
        <p:spPr bwMode="auto">
          <a:xfrm>
            <a:off x="5724525" y="1076325"/>
            <a:ext cx="1727200" cy="98425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65749070-FB09-B058-263D-DF13A66A4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068638"/>
            <a:ext cx="23749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Formazione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Didattica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Obiettivi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Compiti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Valutazione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Metodo</a:t>
            </a:r>
          </a:p>
        </p:txBody>
      </p:sp>
      <p:sp>
        <p:nvSpPr>
          <p:cNvPr id="7" name="Line 5">
            <a:extLst>
              <a:ext uri="{FF2B5EF4-FFF2-40B4-BE49-F238E27FC236}">
                <a16:creationId xmlns:a16="http://schemas.microsoft.com/office/drawing/2014/main" id="{38201D6D-B5EB-7FE0-36C8-A473005EBC4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39975" y="2516188"/>
            <a:ext cx="3816350" cy="55245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BE23EC9B-D1B7-EF16-E2EA-8C23BDBFC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404664"/>
            <a:ext cx="86407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cosa possiamo fare?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  <p:bldP spid="6" grpId="0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>
            <a:extLst>
              <a:ext uri="{FF2B5EF4-FFF2-40B4-BE49-F238E27FC236}">
                <a16:creationId xmlns:a16="http://schemas.microsoft.com/office/drawing/2014/main" id="{5741A7B4-9797-C534-732E-1E7DD5F91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5366" name="Text Box 4">
            <a:extLst>
              <a:ext uri="{FF2B5EF4-FFF2-40B4-BE49-F238E27FC236}">
                <a16:creationId xmlns:a16="http://schemas.microsoft.com/office/drawing/2014/main" id="{AC4F713A-1B99-2668-D6F1-6B6692BDF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068638"/>
            <a:ext cx="23749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rgbClr val="FF0000"/>
                </a:solidFill>
              </a:rPr>
              <a:t>Formazione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Didattica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Obiettivi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Compiti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Valutazione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Metodo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853A4960-D5B6-F4A6-263F-2B999AA51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750" y="3005138"/>
            <a:ext cx="5946775" cy="323215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69875" indent="-269875" eaLnBrk="1" hangingPunct="1">
              <a:spcBef>
                <a:spcPct val="0"/>
              </a:spcBef>
              <a:defRPr/>
            </a:pPr>
            <a:r>
              <a:rPr lang="it-IT" sz="2000" dirty="0">
                <a:solidFill>
                  <a:srgbClr val="000099"/>
                </a:solidFill>
              </a:rPr>
              <a:t>Investimento 2.1</a:t>
            </a:r>
          </a:p>
          <a:p>
            <a:pPr marL="269875" indent="-269875" eaLnBrk="1" hangingPunct="1">
              <a:spcBef>
                <a:spcPct val="0"/>
              </a:spcBef>
              <a:defRPr/>
            </a:pPr>
            <a:r>
              <a:rPr lang="it-IT" altLang="it-IT" sz="2000" dirty="0">
                <a:solidFill>
                  <a:srgbClr val="000099"/>
                </a:solidFill>
              </a:rPr>
              <a:t>INDIRE: riduzione divari territoriali</a:t>
            </a:r>
          </a:p>
          <a:p>
            <a:pPr marL="269875" indent="-269875" eaLnBrk="1" hangingPunct="1">
              <a:spcBef>
                <a:spcPct val="0"/>
              </a:spcBef>
              <a:defRPr/>
            </a:pPr>
            <a:r>
              <a:rPr lang="it-IT" altLang="it-IT" sz="2000" dirty="0">
                <a:solidFill>
                  <a:srgbClr val="000099"/>
                </a:solidFill>
              </a:rPr>
              <a:t>Ripensamento delle pratiche didattiche e organizzative</a:t>
            </a:r>
          </a:p>
          <a:p>
            <a:pPr marL="269875" indent="-269875" eaLnBrk="1" hangingPunct="1">
              <a:spcBef>
                <a:spcPct val="0"/>
              </a:spcBef>
              <a:defRPr/>
            </a:pPr>
            <a:r>
              <a:rPr lang="it-IT" altLang="it-IT" sz="2000" dirty="0">
                <a:solidFill>
                  <a:srgbClr val="000099"/>
                </a:solidFill>
              </a:rPr>
              <a:t>Esperti sull’innovazione didattica delle discipline</a:t>
            </a:r>
          </a:p>
          <a:p>
            <a:pPr marL="269875" indent="-269875" eaLnBrk="1" hangingPunct="1">
              <a:spcBef>
                <a:spcPct val="0"/>
              </a:spcBef>
              <a:defRPr/>
            </a:pPr>
            <a:r>
              <a:rPr lang="it-IT" altLang="it-IT" sz="2000" dirty="0">
                <a:solidFill>
                  <a:srgbClr val="000099"/>
                </a:solidFill>
              </a:rPr>
              <a:t>Scambio di esperienze tra pari</a:t>
            </a:r>
          </a:p>
          <a:p>
            <a:pPr marL="269875" indent="-269875" eaLnBrk="1" hangingPunct="1">
              <a:spcBef>
                <a:spcPct val="0"/>
              </a:spcBef>
              <a:defRPr/>
            </a:pPr>
            <a:r>
              <a:rPr lang="it-IT" altLang="it-IT" sz="2000" dirty="0">
                <a:solidFill>
                  <a:srgbClr val="000099"/>
                </a:solidFill>
              </a:rPr>
              <a:t>Nuove competenze per l’insegnamento</a:t>
            </a:r>
          </a:p>
          <a:p>
            <a:pPr marL="1012825" lvl="1" indent="-269875" eaLnBrk="1" hangingPunct="1">
              <a:spcBef>
                <a:spcPct val="0"/>
              </a:spcBef>
              <a:defRPr/>
            </a:pPr>
            <a:r>
              <a:rPr lang="it-IT" altLang="it-IT" sz="1600" dirty="0">
                <a:solidFill>
                  <a:srgbClr val="000099"/>
                </a:solidFill>
              </a:rPr>
              <a:t>Ambienti</a:t>
            </a:r>
          </a:p>
          <a:p>
            <a:pPr marL="1012825" lvl="1" indent="-269875" eaLnBrk="1" hangingPunct="1">
              <a:spcBef>
                <a:spcPct val="0"/>
              </a:spcBef>
              <a:defRPr/>
            </a:pPr>
            <a:r>
              <a:rPr lang="it-IT" altLang="it-IT" sz="1600" dirty="0">
                <a:solidFill>
                  <a:srgbClr val="000099"/>
                </a:solidFill>
              </a:rPr>
              <a:t>Relazioni</a:t>
            </a:r>
          </a:p>
          <a:p>
            <a:pPr marL="1012825" lvl="1" indent="-269875" eaLnBrk="1" hangingPunct="1">
              <a:spcBef>
                <a:spcPct val="0"/>
              </a:spcBef>
              <a:defRPr/>
            </a:pPr>
            <a:r>
              <a:rPr lang="it-IT" altLang="it-IT" sz="1600" dirty="0">
                <a:solidFill>
                  <a:srgbClr val="000099"/>
                </a:solidFill>
              </a:rPr>
              <a:t>Analisi dei risultati</a:t>
            </a:r>
          </a:p>
          <a:p>
            <a:pPr marL="1012825" lvl="1" indent="-269875" eaLnBrk="1" hangingPunct="1">
              <a:spcBef>
                <a:spcPct val="0"/>
              </a:spcBef>
              <a:defRPr/>
            </a:pPr>
            <a:r>
              <a:rPr lang="it-IT" altLang="it-IT" sz="1600" dirty="0">
                <a:solidFill>
                  <a:srgbClr val="000099"/>
                </a:solidFill>
              </a:rPr>
              <a:t>Autovalutazioni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5938D6A4-55F0-80AA-AD4E-70AF41A66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2228850"/>
            <a:ext cx="2743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dirty="0">
                <a:solidFill>
                  <a:schemeClr val="tx2"/>
                </a:solidFill>
              </a:rPr>
              <a:t>Azioni Didattiche </a:t>
            </a:r>
          </a:p>
        </p:txBody>
      </p:sp>
      <p:sp>
        <p:nvSpPr>
          <p:cNvPr id="3" name="Line 5">
            <a:extLst>
              <a:ext uri="{FF2B5EF4-FFF2-40B4-BE49-F238E27FC236}">
                <a16:creationId xmlns:a16="http://schemas.microsoft.com/office/drawing/2014/main" id="{F484E299-EC61-9F06-B82F-77213B0382AB}"/>
              </a:ext>
            </a:extLst>
          </p:cNvPr>
          <p:cNvSpPr>
            <a:spLocks noChangeShapeType="1"/>
          </p:cNvSpPr>
          <p:nvPr/>
        </p:nvSpPr>
        <p:spPr bwMode="auto">
          <a:xfrm>
            <a:off x="5724525" y="1076325"/>
            <a:ext cx="1727200" cy="98425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5441D95E-E99C-D379-6BFB-7EB18D0A25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404664"/>
            <a:ext cx="86407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cosa possiamo fare?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1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  <p:bldP spid="4" grpId="0" build="p" bldLvl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1">
            <a:extLst>
              <a:ext uri="{FF2B5EF4-FFF2-40B4-BE49-F238E27FC236}">
                <a16:creationId xmlns:a16="http://schemas.microsoft.com/office/drawing/2014/main" id="{6B4E007F-9859-E62E-D886-56E219465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1432908"/>
            <a:ext cx="7488832" cy="4708981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</a:pPr>
            <a:r>
              <a:rPr lang="it-IT" altLang="it-IT" sz="2400" dirty="0">
                <a:solidFill>
                  <a:srgbClr val="FF0000"/>
                </a:solidFill>
              </a:rPr>
              <a:t>Accompagnare le azioni, fin dalla progettazione (contrattazione valoriale)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</a:pPr>
            <a:r>
              <a:rPr lang="it-IT" altLang="it-IT" sz="2400" dirty="0">
                <a:solidFill>
                  <a:srgbClr val="FF0000"/>
                </a:solidFill>
              </a:rPr>
              <a:t>Archivi di buone pratiche didattiche (disciplinari)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</a:pPr>
            <a:r>
              <a:rPr lang="it-IT" altLang="it-IT" sz="2400" dirty="0">
                <a:solidFill>
                  <a:srgbClr val="FF0000"/>
                </a:solidFill>
              </a:rPr>
              <a:t>Botteghe di insegnanti, scambio ed autoformazione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</a:pPr>
            <a:r>
              <a:rPr lang="it-IT" altLang="it-IT" sz="2400" dirty="0">
                <a:solidFill>
                  <a:srgbClr val="FF0000"/>
                </a:solidFill>
              </a:rPr>
              <a:t>Riflettere sulle nuove competenze:</a:t>
            </a:r>
          </a:p>
          <a:p>
            <a:pPr marL="1200150" lvl="1" indent="-457200"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rgbClr val="FF0000"/>
                </a:solidFill>
              </a:rPr>
              <a:t>So gestire l’ambiente formativo?</a:t>
            </a:r>
          </a:p>
          <a:p>
            <a:pPr marL="1200150" lvl="1" indent="-457200"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rgbClr val="FF0000"/>
                </a:solidFill>
              </a:rPr>
              <a:t>So gestire la relazione?</a:t>
            </a:r>
          </a:p>
          <a:p>
            <a:pPr marL="1200150" lvl="1" indent="-457200"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rgbClr val="FF0000"/>
                </a:solidFill>
              </a:rPr>
              <a:t>So ricavare ed analizzare risultati?</a:t>
            </a:r>
          </a:p>
          <a:p>
            <a:pPr marL="1200150" lvl="1" indent="-457200"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rgbClr val="FF0000"/>
                </a:solidFill>
              </a:rPr>
              <a:t>So organizzare un’autovalutazione di sistema?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2F99E964-F03D-2DEB-9A30-C549A1018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404664"/>
            <a:ext cx="6048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2400" dirty="0">
                <a:solidFill>
                  <a:srgbClr val="000099"/>
                </a:solidFill>
              </a:rPr>
              <a:t>Riflessioni…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AC249B1-8EBB-8F9A-A676-4E1B6CC03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</p:spTree>
    <p:extLst>
      <p:ext uri="{BB962C8B-B14F-4D97-AF65-F5344CB8AC3E}">
        <p14:creationId xmlns:p14="http://schemas.microsoft.com/office/powerpoint/2010/main" val="3620690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2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>
            <a:extLst>
              <a:ext uri="{FF2B5EF4-FFF2-40B4-BE49-F238E27FC236}">
                <a16:creationId xmlns:a16="http://schemas.microsoft.com/office/drawing/2014/main" id="{53C78BB9-7D7B-7DD5-BC50-C92084E4B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6390" name="Text Box 4">
            <a:extLst>
              <a:ext uri="{FF2B5EF4-FFF2-40B4-BE49-F238E27FC236}">
                <a16:creationId xmlns:a16="http://schemas.microsoft.com/office/drawing/2014/main" id="{B35D051B-29A0-54A2-B6BE-4AF533ACA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068638"/>
            <a:ext cx="23749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Formazione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rgbClr val="FF0000"/>
                </a:solidFill>
              </a:rPr>
              <a:t>Didattica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Obiettivi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Compiti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Valutazione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Metodo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F55DA9CD-1646-C60E-6480-7D48A5EF4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3005138"/>
            <a:ext cx="2447925" cy="178593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69875" indent="-269875" eaLnBrk="1" hangingPunct="1">
              <a:spcBef>
                <a:spcPts val="1200"/>
              </a:spcBef>
              <a:defRPr/>
            </a:pPr>
            <a:r>
              <a:rPr lang="it-IT" sz="2000" dirty="0">
                <a:solidFill>
                  <a:srgbClr val="000099"/>
                </a:solidFill>
              </a:rPr>
              <a:t>Laboratoriale</a:t>
            </a:r>
          </a:p>
          <a:p>
            <a:pPr marL="269875" indent="-269875" eaLnBrk="1" hangingPunct="1">
              <a:spcBef>
                <a:spcPts val="1200"/>
              </a:spcBef>
              <a:defRPr/>
            </a:pPr>
            <a:r>
              <a:rPr lang="it-IT" sz="2000" dirty="0">
                <a:solidFill>
                  <a:srgbClr val="000099"/>
                </a:solidFill>
              </a:rPr>
              <a:t>Partecipativa</a:t>
            </a:r>
          </a:p>
          <a:p>
            <a:pPr marL="269875" indent="-269875" eaLnBrk="1" hangingPunct="1">
              <a:spcBef>
                <a:spcPts val="1200"/>
              </a:spcBef>
              <a:defRPr/>
            </a:pPr>
            <a:r>
              <a:rPr lang="it-IT" altLang="it-IT" sz="2000" dirty="0">
                <a:solidFill>
                  <a:srgbClr val="000099"/>
                </a:solidFill>
              </a:rPr>
              <a:t>Cooperativa</a:t>
            </a:r>
          </a:p>
          <a:p>
            <a:pPr marL="269875" indent="-269875" eaLnBrk="1" hangingPunct="1">
              <a:spcBef>
                <a:spcPts val="1200"/>
              </a:spcBef>
              <a:defRPr/>
            </a:pPr>
            <a:r>
              <a:rPr lang="it-IT" altLang="it-IT" sz="2000" dirty="0">
                <a:solidFill>
                  <a:srgbClr val="000099"/>
                </a:solidFill>
              </a:rPr>
              <a:t>Metacognitiva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568602CC-247B-B444-08A6-539E78A72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2228850"/>
            <a:ext cx="2743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dirty="0">
                <a:solidFill>
                  <a:schemeClr val="tx2"/>
                </a:solidFill>
              </a:rPr>
              <a:t>Azioni Didattiche </a:t>
            </a:r>
          </a:p>
        </p:txBody>
      </p:sp>
      <p:sp>
        <p:nvSpPr>
          <p:cNvPr id="3" name="Line 5">
            <a:extLst>
              <a:ext uri="{FF2B5EF4-FFF2-40B4-BE49-F238E27FC236}">
                <a16:creationId xmlns:a16="http://schemas.microsoft.com/office/drawing/2014/main" id="{BE0C7E41-9799-53C1-C8D5-1159A0583DF2}"/>
              </a:ext>
            </a:extLst>
          </p:cNvPr>
          <p:cNvSpPr>
            <a:spLocks noChangeShapeType="1"/>
          </p:cNvSpPr>
          <p:nvPr/>
        </p:nvSpPr>
        <p:spPr bwMode="auto">
          <a:xfrm>
            <a:off x="5724525" y="1076325"/>
            <a:ext cx="1727200" cy="98425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489E6D97-AC23-523A-951E-7668962E89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404664"/>
            <a:ext cx="86407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cosa possiamo fare?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  <p:bldP spid="4" grpId="0" build="p" bldLvl="2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1">
            <a:extLst>
              <a:ext uri="{FF2B5EF4-FFF2-40B4-BE49-F238E27FC236}">
                <a16:creationId xmlns:a16="http://schemas.microsoft.com/office/drawing/2014/main" id="{6B4E007F-9859-E62E-D886-56E219465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177" y="1004253"/>
            <a:ext cx="8569646" cy="5602239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</a:pPr>
            <a:r>
              <a:rPr lang="it-IT" altLang="it-IT" sz="2400" dirty="0">
                <a:solidFill>
                  <a:srgbClr val="FF0000"/>
                </a:solidFill>
              </a:rPr>
              <a:t>Ricerca dell’ USR Abruzzo con Psicologi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</a:pPr>
            <a:r>
              <a:rPr lang="it-IT" altLang="it-IT" sz="2400" dirty="0">
                <a:solidFill>
                  <a:srgbClr val="FF0000"/>
                </a:solidFill>
              </a:rPr>
              <a:t>Cosa fa abbassare la dispersione?</a:t>
            </a:r>
          </a:p>
          <a:p>
            <a:pPr marL="1200150" lvl="1" indent="-457200" eaLnBrk="1" hangingPunct="1">
              <a:lnSpc>
                <a:spcPct val="107000"/>
              </a:lnSpc>
              <a:spcBef>
                <a:spcPts val="0"/>
              </a:spcBef>
              <a:buFont typeface="+mj-lt"/>
              <a:buChar char="–"/>
            </a:pPr>
            <a:r>
              <a:rPr lang="it-IT" sz="2000" dirty="0">
                <a:solidFill>
                  <a:srgbClr val="FF0000"/>
                </a:solidFill>
              </a:rPr>
              <a:t>Spiegazioni fatte con sussidi multimediali</a:t>
            </a:r>
          </a:p>
          <a:p>
            <a:pPr marL="1200150" lvl="1" indent="-457200" eaLnBrk="1" hangingPunct="1">
              <a:lnSpc>
                <a:spcPct val="107000"/>
              </a:lnSpc>
              <a:spcBef>
                <a:spcPts val="0"/>
              </a:spcBef>
              <a:buFont typeface="+mj-lt"/>
              <a:buChar char="–"/>
            </a:pPr>
            <a:r>
              <a:rPr lang="it-IT" sz="2000" dirty="0">
                <a:solidFill>
                  <a:srgbClr val="FF0000"/>
                </a:solidFill>
              </a:rPr>
              <a:t>Spiegazioni fatte in collaborazione con gli studenti</a:t>
            </a:r>
          </a:p>
          <a:p>
            <a:pPr marL="1200150" lvl="1" indent="-457200" eaLnBrk="1" hangingPunct="1">
              <a:lnSpc>
                <a:spcPct val="107000"/>
              </a:lnSpc>
              <a:spcBef>
                <a:spcPts val="0"/>
              </a:spcBef>
              <a:buFont typeface="+mj-lt"/>
              <a:buChar char="–"/>
            </a:pPr>
            <a:r>
              <a:rPr lang="it-IT" sz="2000" dirty="0">
                <a:solidFill>
                  <a:srgbClr val="FF0000"/>
                </a:solidFill>
              </a:rPr>
              <a:t>Indicazioni su materiali presenti in rete</a:t>
            </a:r>
          </a:p>
          <a:p>
            <a:pPr marL="1200150" lvl="1" indent="-457200" eaLnBrk="1" hangingPunct="1">
              <a:lnSpc>
                <a:spcPct val="107000"/>
              </a:lnSpc>
              <a:spcBef>
                <a:spcPts val="0"/>
              </a:spcBef>
              <a:buFont typeface="+mj-lt"/>
              <a:buChar char="–"/>
            </a:pPr>
            <a:r>
              <a:rPr lang="it-IT" sz="2000" dirty="0">
                <a:solidFill>
                  <a:srgbClr val="FF0000"/>
                </a:solidFill>
              </a:rPr>
              <a:t>Libertà nel cercare fonti di informazione</a:t>
            </a:r>
          </a:p>
          <a:p>
            <a:pPr marL="1200150" lvl="1" indent="-457200" eaLnBrk="1" hangingPunct="1">
              <a:lnSpc>
                <a:spcPct val="107000"/>
              </a:lnSpc>
              <a:spcBef>
                <a:spcPts val="0"/>
              </a:spcBef>
              <a:buFont typeface="+mj-lt"/>
              <a:buChar char="–"/>
            </a:pPr>
            <a:r>
              <a:rPr lang="it-IT" sz="2000" dirty="0">
                <a:solidFill>
                  <a:srgbClr val="FF0000"/>
                </a:solidFill>
              </a:rPr>
              <a:t>Produzione di materiali multimediali di impostazione personale</a:t>
            </a:r>
          </a:p>
          <a:p>
            <a:pPr marL="1200150" lvl="1" indent="-457200" eaLnBrk="1" hangingPunct="1">
              <a:lnSpc>
                <a:spcPct val="107000"/>
              </a:lnSpc>
              <a:spcBef>
                <a:spcPts val="0"/>
              </a:spcBef>
              <a:buFont typeface="+mj-lt"/>
              <a:buChar char="–"/>
            </a:pPr>
            <a:r>
              <a:rPr lang="it-IT" sz="2000" dirty="0">
                <a:solidFill>
                  <a:srgbClr val="FF0000"/>
                </a:solidFill>
              </a:rPr>
              <a:t>Compiti di realtà, osservazione o rielaborazione personale</a:t>
            </a:r>
          </a:p>
          <a:p>
            <a:pPr marL="1200150" lvl="1" indent="-457200" eaLnBrk="1" hangingPunct="1">
              <a:lnSpc>
                <a:spcPct val="107000"/>
              </a:lnSpc>
              <a:spcBef>
                <a:spcPts val="0"/>
              </a:spcBef>
              <a:buFont typeface="+mj-lt"/>
              <a:buChar char="–"/>
            </a:pPr>
            <a:r>
              <a:rPr lang="it-IT" sz="2000" dirty="0">
                <a:solidFill>
                  <a:srgbClr val="FF0000"/>
                </a:solidFill>
              </a:rPr>
              <a:t>Percorsi multidisciplinari</a:t>
            </a:r>
          </a:p>
          <a:p>
            <a:pPr marL="1200150" lvl="1" indent="-457200" eaLnBrk="1" hangingPunct="1">
              <a:lnSpc>
                <a:spcPct val="107000"/>
              </a:lnSpc>
              <a:spcBef>
                <a:spcPts val="0"/>
              </a:spcBef>
              <a:buFont typeface="+mj-lt"/>
              <a:buChar char="–"/>
            </a:pPr>
            <a:r>
              <a:rPr lang="it-IT" sz="2000" dirty="0">
                <a:solidFill>
                  <a:srgbClr val="FF0000"/>
                </a:solidFill>
              </a:rPr>
              <a:t>Prodotti creativi o artistici</a:t>
            </a:r>
          </a:p>
          <a:p>
            <a:pPr marL="1200150" lvl="1" indent="-457200" eaLnBrk="1" hangingPunct="1">
              <a:lnSpc>
                <a:spcPct val="107000"/>
              </a:lnSpc>
              <a:spcBef>
                <a:spcPts val="0"/>
              </a:spcBef>
              <a:buFont typeface="+mj-lt"/>
              <a:buChar char="–"/>
            </a:pPr>
            <a:r>
              <a:rPr lang="it-IT" sz="2000" dirty="0">
                <a:solidFill>
                  <a:srgbClr val="FF0000"/>
                </a:solidFill>
              </a:rPr>
              <a:t>Rielaborazione creativa dei contenuti</a:t>
            </a:r>
          </a:p>
          <a:p>
            <a:pPr marL="1200150" lvl="1" indent="-457200" eaLnBrk="1" hangingPunct="1">
              <a:lnSpc>
                <a:spcPct val="107000"/>
              </a:lnSpc>
              <a:spcBef>
                <a:spcPts val="0"/>
              </a:spcBef>
              <a:buFont typeface="+mj-lt"/>
              <a:buChar char="–"/>
            </a:pPr>
            <a:r>
              <a:rPr lang="it-IT" sz="2000" dirty="0">
                <a:solidFill>
                  <a:srgbClr val="FF0000"/>
                </a:solidFill>
              </a:rPr>
              <a:t>Lavoro in team con altri compagni</a:t>
            </a:r>
          </a:p>
          <a:p>
            <a:pPr marL="1200150" lvl="1" indent="-457200" eaLnBrk="1" hangingPunct="1">
              <a:lnSpc>
                <a:spcPct val="107000"/>
              </a:lnSpc>
              <a:spcBef>
                <a:spcPts val="0"/>
              </a:spcBef>
              <a:buFont typeface="+mj-lt"/>
              <a:buChar char="–"/>
            </a:pPr>
            <a:r>
              <a:rPr lang="it-IT" sz="2000" dirty="0">
                <a:solidFill>
                  <a:srgbClr val="FF0000"/>
                </a:solidFill>
              </a:rPr>
              <a:t>Sperimenti e ricerche svolte in prima persona</a:t>
            </a:r>
          </a:p>
          <a:p>
            <a:pPr marL="1200150" lvl="1" indent="-457200" eaLnBrk="1" hangingPunct="1">
              <a:lnSpc>
                <a:spcPct val="107000"/>
              </a:lnSpc>
              <a:spcBef>
                <a:spcPts val="0"/>
              </a:spcBef>
              <a:buFont typeface="+mj-lt"/>
              <a:buChar char="–"/>
            </a:pPr>
            <a:r>
              <a:rPr lang="it-IT" sz="2000" dirty="0">
                <a:solidFill>
                  <a:srgbClr val="FF0000"/>
                </a:solidFill>
              </a:rPr>
              <a:t>Valutazione della creatività</a:t>
            </a:r>
          </a:p>
          <a:p>
            <a:pPr marL="1200150" lvl="1" indent="-457200" eaLnBrk="1" hangingPunct="1">
              <a:lnSpc>
                <a:spcPct val="107000"/>
              </a:lnSpc>
              <a:spcBef>
                <a:spcPts val="0"/>
              </a:spcBef>
              <a:buFont typeface="+mj-lt"/>
              <a:buChar char="–"/>
            </a:pPr>
            <a:r>
              <a:rPr lang="it-IT" sz="2000" dirty="0">
                <a:solidFill>
                  <a:srgbClr val="FF0000"/>
                </a:solidFill>
              </a:rPr>
              <a:t>Valutazione dell’intelligenza critica e capacità di ragionamento</a:t>
            </a:r>
          </a:p>
          <a:p>
            <a:pPr marL="1200150" lvl="1" indent="-457200" eaLnBrk="1" hangingPunct="1">
              <a:lnSpc>
                <a:spcPct val="107000"/>
              </a:lnSpc>
              <a:spcBef>
                <a:spcPts val="0"/>
              </a:spcBef>
              <a:buFont typeface="+mj-lt"/>
              <a:buChar char="–"/>
            </a:pPr>
            <a:r>
              <a:rPr lang="it-IT" sz="2000" dirty="0">
                <a:solidFill>
                  <a:srgbClr val="FF0000"/>
                </a:solidFill>
              </a:rPr>
              <a:t>Autovalutazione personale e di gruppo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2F99E964-F03D-2DEB-9A30-C549A1018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476672"/>
            <a:ext cx="6048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2400" dirty="0">
                <a:solidFill>
                  <a:srgbClr val="000099"/>
                </a:solidFill>
              </a:rPr>
              <a:t>Riflessioni…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AC249B1-8EBB-8F9A-A676-4E1B6CC03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</p:spTree>
    <p:extLst>
      <p:ext uri="{BB962C8B-B14F-4D97-AF65-F5344CB8AC3E}">
        <p14:creationId xmlns:p14="http://schemas.microsoft.com/office/powerpoint/2010/main" val="3876165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2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B7EF8B5-CA46-4E42-8B29-0C924D9170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93" y="548681"/>
            <a:ext cx="8773013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1508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8BE83B65-8D75-4B53-9B08-71EEA5147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82" y="548681"/>
            <a:ext cx="8817038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4842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D400C83B-66D2-4BEF-903A-B2A86777AE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82" y="548681"/>
            <a:ext cx="8817038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3695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>
            <a:extLst>
              <a:ext uri="{FF2B5EF4-FFF2-40B4-BE49-F238E27FC236}">
                <a16:creationId xmlns:a16="http://schemas.microsoft.com/office/drawing/2014/main" id="{C067A016-49C4-E022-CA08-4D95864B1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7414" name="Text Box 4">
            <a:extLst>
              <a:ext uri="{FF2B5EF4-FFF2-40B4-BE49-F238E27FC236}">
                <a16:creationId xmlns:a16="http://schemas.microsoft.com/office/drawing/2014/main" id="{E65224F6-2C49-8746-A901-342420904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068638"/>
            <a:ext cx="23749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Formazione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Didattica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rgbClr val="FF0000"/>
                </a:solidFill>
              </a:rPr>
              <a:t>Obiettivi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Compiti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Valutazione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Metodo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20D9D7B3-4D8F-5B4D-56C5-FF5F51310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3254375"/>
            <a:ext cx="5183188" cy="193833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69875" indent="-269875" eaLnBrk="1" hangingPunct="1">
              <a:spcBef>
                <a:spcPts val="1200"/>
              </a:spcBef>
              <a:defRPr/>
            </a:pPr>
            <a:r>
              <a:rPr lang="it-IT" sz="2000" dirty="0">
                <a:solidFill>
                  <a:srgbClr val="000099"/>
                </a:solidFill>
              </a:rPr>
              <a:t>Inserire Obiettivi didattici trasversali, modificando di conseguenza le attività</a:t>
            </a:r>
          </a:p>
          <a:p>
            <a:pPr marL="269875" indent="-269875" eaLnBrk="1" hangingPunct="1">
              <a:spcBef>
                <a:spcPts val="1200"/>
              </a:spcBef>
              <a:defRPr/>
            </a:pPr>
            <a:r>
              <a:rPr lang="it-IT" sz="2000" dirty="0">
                <a:solidFill>
                  <a:srgbClr val="000099"/>
                </a:solidFill>
              </a:rPr>
              <a:t>Modificare obiettivi formativi e approccio didattico a seconda dell’età degli studenti</a:t>
            </a:r>
          </a:p>
          <a:p>
            <a:pPr marL="269875" indent="-269875" eaLnBrk="1" hangingPunct="1">
              <a:spcBef>
                <a:spcPts val="1200"/>
              </a:spcBef>
              <a:defRPr/>
            </a:pPr>
            <a:r>
              <a:rPr lang="it-IT" altLang="it-IT" sz="2000" dirty="0">
                <a:solidFill>
                  <a:srgbClr val="000099"/>
                </a:solidFill>
              </a:rPr>
              <a:t>Potenziare l’autonomia e la responsabilità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55465A97-EEBE-7673-1140-C8B948594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2228850"/>
            <a:ext cx="2743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dirty="0">
                <a:solidFill>
                  <a:schemeClr val="tx2"/>
                </a:solidFill>
              </a:rPr>
              <a:t>Azioni Didattiche </a:t>
            </a:r>
          </a:p>
        </p:txBody>
      </p:sp>
      <p:sp>
        <p:nvSpPr>
          <p:cNvPr id="3" name="Line 5">
            <a:extLst>
              <a:ext uri="{FF2B5EF4-FFF2-40B4-BE49-F238E27FC236}">
                <a16:creationId xmlns:a16="http://schemas.microsoft.com/office/drawing/2014/main" id="{A738306E-EFCD-7E01-8EE0-F987A81FE31B}"/>
              </a:ext>
            </a:extLst>
          </p:cNvPr>
          <p:cNvSpPr>
            <a:spLocks noChangeShapeType="1"/>
          </p:cNvSpPr>
          <p:nvPr/>
        </p:nvSpPr>
        <p:spPr bwMode="auto">
          <a:xfrm>
            <a:off x="5724525" y="1076325"/>
            <a:ext cx="1727200" cy="98425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7ECF93DA-C879-0DF5-9176-AB5A654CE8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404664"/>
            <a:ext cx="86407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cosa possiamo fare?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  <p:bldP spid="4" grpId="0" build="p" bldLvl="2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1">
            <a:extLst>
              <a:ext uri="{FF2B5EF4-FFF2-40B4-BE49-F238E27FC236}">
                <a16:creationId xmlns:a16="http://schemas.microsoft.com/office/drawing/2014/main" id="{6B4E007F-9859-E62E-D886-56E219465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1432908"/>
            <a:ext cx="7488832" cy="4585871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None/>
            </a:pPr>
            <a:r>
              <a:rPr lang="it-IT" altLang="it-IT" dirty="0">
                <a:solidFill>
                  <a:srgbClr val="FF0000"/>
                </a:solidFill>
              </a:rPr>
              <a:t>Progettare partendo dalle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it-IT" altLang="it-IT" dirty="0">
                <a:solidFill>
                  <a:srgbClr val="FF0000"/>
                </a:solidFill>
              </a:rPr>
              <a:t>indicazioni nazionali</a:t>
            </a:r>
          </a:p>
          <a:p>
            <a:pPr eaLnBrk="1" hangingPunct="1">
              <a:spcBef>
                <a:spcPts val="0"/>
              </a:spcBef>
              <a:buNone/>
            </a:pPr>
            <a:endParaRPr lang="it-IT" altLang="it-IT" dirty="0">
              <a:solidFill>
                <a:srgbClr val="FF0000"/>
              </a:solidFill>
            </a:endParaRPr>
          </a:p>
          <a:p>
            <a:pPr marL="1200150" lvl="1" indent="-457200" eaLnBrk="1" hangingPunct="1">
              <a:spcBef>
                <a:spcPts val="0"/>
              </a:spcBef>
            </a:pPr>
            <a:r>
              <a:rPr lang="it-IT" altLang="it-IT" dirty="0">
                <a:solidFill>
                  <a:srgbClr val="FF0000"/>
                </a:solidFill>
              </a:rPr>
              <a:t>Scegliere l’obiettivo </a:t>
            </a:r>
          </a:p>
          <a:p>
            <a:pPr lvl="2" indent="0" eaLnBrk="1" hangingPunct="1">
              <a:spcBef>
                <a:spcPts val="0"/>
              </a:spcBef>
              <a:buNone/>
            </a:pPr>
            <a:r>
              <a:rPr lang="it-IT" sz="2800" dirty="0">
                <a:solidFill>
                  <a:srgbClr val="FF0000"/>
                </a:solidFill>
              </a:rPr>
              <a:t>(riconoscere gli aspetti di efficacia, efficienza e qualità nella propria attività lavorativa)</a:t>
            </a:r>
            <a:endParaRPr lang="it-IT" altLang="it-IT" sz="2800" dirty="0">
              <a:solidFill>
                <a:srgbClr val="FF0000"/>
              </a:solidFill>
            </a:endParaRPr>
          </a:p>
          <a:p>
            <a:pPr marL="1200150" lvl="1" indent="-457200" eaLnBrk="1" hangingPunct="1">
              <a:spcBef>
                <a:spcPts val="0"/>
              </a:spcBef>
            </a:pPr>
            <a:r>
              <a:rPr lang="it-IT" altLang="it-IT" dirty="0">
                <a:solidFill>
                  <a:srgbClr val="FF0000"/>
                </a:solidFill>
              </a:rPr>
              <a:t>Scegliere le attività e le prove sull’obiettivo</a:t>
            </a:r>
          </a:p>
          <a:p>
            <a:pPr marL="1200150" lvl="1" indent="-457200" eaLnBrk="1" hangingPunct="1">
              <a:spcBef>
                <a:spcPts val="0"/>
              </a:spcBef>
            </a:pPr>
            <a:r>
              <a:rPr lang="it-IT" altLang="it-IT" dirty="0">
                <a:solidFill>
                  <a:srgbClr val="FF0000"/>
                </a:solidFill>
              </a:rPr>
              <a:t>Adattare i contenuti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AC249B1-8EBB-8F9A-A676-4E1B6CC03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6CF3B5AB-D8DE-EF34-A209-4F19FFACE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154" y="188640"/>
            <a:ext cx="84250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it-IT" sz="2400" dirty="0">
                <a:solidFill>
                  <a:srgbClr val="000099"/>
                </a:solidFill>
              </a:rPr>
              <a:t>Inserire Obiettivi didattici trasversali, modificando le attività</a:t>
            </a:r>
          </a:p>
        </p:txBody>
      </p:sp>
    </p:spTree>
    <p:extLst>
      <p:ext uri="{BB962C8B-B14F-4D97-AF65-F5344CB8AC3E}">
        <p14:creationId xmlns:p14="http://schemas.microsoft.com/office/powerpoint/2010/main" val="1361731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2" animBg="1"/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323850" y="1325563"/>
            <a:ext cx="84248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>
                <a:solidFill>
                  <a:srgbClr val="000099"/>
                </a:solidFill>
              </a:rPr>
              <a:t>Dal profilo d’uscita trovare gli obiettivi formativi</a:t>
            </a:r>
          </a:p>
        </p:txBody>
      </p:sp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827088" y="2276475"/>
            <a:ext cx="2808287" cy="83185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>
                <a:solidFill>
                  <a:schemeClr val="tx2"/>
                </a:solidFill>
              </a:rPr>
              <a:t>PROFILO D’USCITA</a:t>
            </a:r>
          </a:p>
        </p:txBody>
      </p:sp>
      <p:sp>
        <p:nvSpPr>
          <p:cNvPr id="65541" name="Line 5"/>
          <p:cNvSpPr>
            <a:spLocks noChangeShapeType="1"/>
          </p:cNvSpPr>
          <p:nvPr/>
        </p:nvSpPr>
        <p:spPr bwMode="auto">
          <a:xfrm>
            <a:off x="323850" y="2133600"/>
            <a:ext cx="0" cy="194310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5543" name="Text Box 7"/>
          <p:cNvSpPr txBox="1">
            <a:spLocks noChangeArrowheads="1"/>
          </p:cNvSpPr>
          <p:nvPr/>
        </p:nvSpPr>
        <p:spPr bwMode="auto">
          <a:xfrm>
            <a:off x="827088" y="3503613"/>
            <a:ext cx="2808287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>
                <a:solidFill>
                  <a:schemeClr val="tx2"/>
                </a:solidFill>
              </a:rPr>
              <a:t>COMPETENZE</a:t>
            </a:r>
          </a:p>
        </p:txBody>
      </p:sp>
      <p:sp>
        <p:nvSpPr>
          <p:cNvPr id="65544" name="Text Box 8"/>
          <p:cNvSpPr txBox="1">
            <a:spLocks noChangeArrowheads="1"/>
          </p:cNvSpPr>
          <p:nvPr/>
        </p:nvSpPr>
        <p:spPr bwMode="auto">
          <a:xfrm>
            <a:off x="5392738" y="3538538"/>
            <a:ext cx="2808287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>
                <a:solidFill>
                  <a:schemeClr val="tx2"/>
                </a:solidFill>
              </a:rPr>
              <a:t>CONTENUTI</a:t>
            </a:r>
          </a:p>
        </p:txBody>
      </p:sp>
      <p:sp>
        <p:nvSpPr>
          <p:cNvPr id="65545" name="Text Box 9"/>
          <p:cNvSpPr txBox="1">
            <a:spLocks noChangeArrowheads="1"/>
          </p:cNvSpPr>
          <p:nvPr/>
        </p:nvSpPr>
        <p:spPr bwMode="auto">
          <a:xfrm>
            <a:off x="3419475" y="5445125"/>
            <a:ext cx="2159000" cy="83185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>
                <a:solidFill>
                  <a:srgbClr val="FF0000"/>
                </a:solidFill>
              </a:rPr>
              <a:t>OBIETTIVI FORMATIVI</a:t>
            </a:r>
          </a:p>
        </p:txBody>
      </p:sp>
      <p:sp>
        <p:nvSpPr>
          <p:cNvPr id="65546" name="Text Box 10"/>
          <p:cNvSpPr txBox="1">
            <a:spLocks noChangeArrowheads="1"/>
          </p:cNvSpPr>
          <p:nvPr/>
        </p:nvSpPr>
        <p:spPr bwMode="auto">
          <a:xfrm>
            <a:off x="5378450" y="2305050"/>
            <a:ext cx="2808288" cy="83185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>
                <a:solidFill>
                  <a:schemeClr val="tx2"/>
                </a:solidFill>
              </a:rPr>
              <a:t>SAPERI FONDANTI</a:t>
            </a:r>
          </a:p>
        </p:txBody>
      </p:sp>
      <p:sp>
        <p:nvSpPr>
          <p:cNvPr id="65547" name="Line 11"/>
          <p:cNvSpPr>
            <a:spLocks noChangeShapeType="1"/>
          </p:cNvSpPr>
          <p:nvPr/>
        </p:nvSpPr>
        <p:spPr bwMode="auto">
          <a:xfrm>
            <a:off x="8532813" y="2205038"/>
            <a:ext cx="0" cy="194310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65548" name="Line 12"/>
          <p:cNvSpPr>
            <a:spLocks noChangeShapeType="1"/>
          </p:cNvSpPr>
          <p:nvPr/>
        </p:nvSpPr>
        <p:spPr bwMode="auto">
          <a:xfrm>
            <a:off x="2339975" y="4221163"/>
            <a:ext cx="1800225" cy="86360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56333" name="Line 13"/>
          <p:cNvSpPr>
            <a:spLocks noChangeShapeType="1"/>
          </p:cNvSpPr>
          <p:nvPr/>
        </p:nvSpPr>
        <p:spPr bwMode="auto">
          <a:xfrm>
            <a:off x="10548938" y="4292600"/>
            <a:ext cx="0" cy="194310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65550" name="Line 14"/>
          <p:cNvSpPr>
            <a:spLocks noChangeShapeType="1"/>
          </p:cNvSpPr>
          <p:nvPr/>
        </p:nvSpPr>
        <p:spPr bwMode="auto">
          <a:xfrm flipH="1">
            <a:off x="4787900" y="4292600"/>
            <a:ext cx="1728788" cy="792163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56335" name="Line 15"/>
          <p:cNvSpPr>
            <a:spLocks noChangeShapeType="1"/>
          </p:cNvSpPr>
          <p:nvPr/>
        </p:nvSpPr>
        <p:spPr bwMode="auto">
          <a:xfrm>
            <a:off x="14725650" y="4364038"/>
            <a:ext cx="0" cy="194310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2F38149B-6FAF-0FDA-0DC3-80EE53EAF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404664"/>
            <a:ext cx="86407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cosa possiamo fare?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5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5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5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5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5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5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5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10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/>
      <p:bldP spid="65540" grpId="0" animBg="1"/>
      <p:bldP spid="65541" grpId="0" animBg="1"/>
      <p:bldP spid="65542" grpId="0" animBg="1"/>
      <p:bldP spid="65543" grpId="0" animBg="1"/>
      <p:bldP spid="65544" grpId="0" animBg="1"/>
      <p:bldP spid="65545" grpId="0" animBg="1"/>
      <p:bldP spid="65546" grpId="0" animBg="1"/>
      <p:bldP spid="65547" grpId="0" animBg="1"/>
      <p:bldP spid="65548" grpId="0" animBg="1"/>
      <p:bldP spid="6555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323850" y="1325563"/>
            <a:ext cx="84248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>
                <a:solidFill>
                  <a:srgbClr val="000099"/>
                </a:solidFill>
              </a:rPr>
              <a:t>Dal profilo d’uscita trovare gli obiettivi formativi</a:t>
            </a:r>
          </a:p>
        </p:txBody>
      </p:sp>
      <p:sp>
        <p:nvSpPr>
          <p:cNvPr id="67590" name="Rectangle 6"/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7349" name="Line 13"/>
          <p:cNvSpPr>
            <a:spLocks noChangeShapeType="1"/>
          </p:cNvSpPr>
          <p:nvPr/>
        </p:nvSpPr>
        <p:spPr bwMode="auto">
          <a:xfrm>
            <a:off x="10548938" y="4292600"/>
            <a:ext cx="0" cy="194310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57350" name="Line 15"/>
          <p:cNvSpPr>
            <a:spLocks noChangeShapeType="1"/>
          </p:cNvSpPr>
          <p:nvPr/>
        </p:nvSpPr>
        <p:spPr bwMode="auto">
          <a:xfrm>
            <a:off x="14725650" y="4364038"/>
            <a:ext cx="0" cy="194310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67600" name="Text Box 16"/>
          <p:cNvSpPr txBox="1">
            <a:spLocks noChangeArrowheads="1"/>
          </p:cNvSpPr>
          <p:nvPr/>
        </p:nvSpPr>
        <p:spPr bwMode="auto">
          <a:xfrm>
            <a:off x="250825" y="2276475"/>
            <a:ext cx="84248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>
                <a:solidFill>
                  <a:srgbClr val="000099"/>
                </a:solidFill>
              </a:rPr>
              <a:t>Valutare la situazione di partenza della classe</a:t>
            </a:r>
          </a:p>
        </p:txBody>
      </p:sp>
      <p:sp>
        <p:nvSpPr>
          <p:cNvPr id="67601" name="Text Box 17"/>
          <p:cNvSpPr txBox="1">
            <a:spLocks noChangeArrowheads="1"/>
          </p:cNvSpPr>
          <p:nvPr/>
        </p:nvSpPr>
        <p:spPr bwMode="auto">
          <a:xfrm>
            <a:off x="323850" y="3213100"/>
            <a:ext cx="84248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>
                <a:solidFill>
                  <a:srgbClr val="000099"/>
                </a:solidFill>
              </a:rPr>
              <a:t>Progettare le attività necessarie a colmare il GAP</a:t>
            </a:r>
          </a:p>
        </p:txBody>
      </p:sp>
      <p:sp>
        <p:nvSpPr>
          <p:cNvPr id="67608" name="Text Box 24"/>
          <p:cNvSpPr txBox="1">
            <a:spLocks noChangeArrowheads="1"/>
          </p:cNvSpPr>
          <p:nvPr/>
        </p:nvSpPr>
        <p:spPr bwMode="auto">
          <a:xfrm>
            <a:off x="250825" y="5516563"/>
            <a:ext cx="1441450" cy="788987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Situazione</a:t>
            </a:r>
          </a:p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partenza</a:t>
            </a:r>
          </a:p>
        </p:txBody>
      </p:sp>
      <p:sp>
        <p:nvSpPr>
          <p:cNvPr id="67609" name="Text Box 25"/>
          <p:cNvSpPr txBox="1">
            <a:spLocks noChangeArrowheads="1"/>
          </p:cNvSpPr>
          <p:nvPr/>
        </p:nvSpPr>
        <p:spPr bwMode="auto">
          <a:xfrm>
            <a:off x="7092950" y="5519738"/>
            <a:ext cx="1441450" cy="788987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Obiettivi</a:t>
            </a:r>
          </a:p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formativi</a:t>
            </a:r>
          </a:p>
        </p:txBody>
      </p:sp>
      <p:sp>
        <p:nvSpPr>
          <p:cNvPr id="67610" name="Text Box 26"/>
          <p:cNvSpPr txBox="1">
            <a:spLocks noChangeArrowheads="1"/>
          </p:cNvSpPr>
          <p:nvPr/>
        </p:nvSpPr>
        <p:spPr bwMode="auto">
          <a:xfrm>
            <a:off x="1547813" y="5013325"/>
            <a:ext cx="1441450" cy="376238"/>
          </a:xfrm>
          <a:prstGeom prst="rect">
            <a:avLst/>
          </a:prstGeom>
          <a:solidFill>
            <a:srgbClr val="FFCC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Attività 1</a:t>
            </a:r>
          </a:p>
        </p:txBody>
      </p:sp>
      <p:sp>
        <p:nvSpPr>
          <p:cNvPr id="67611" name="Text Box 27"/>
          <p:cNvSpPr txBox="1">
            <a:spLocks noChangeArrowheads="1"/>
          </p:cNvSpPr>
          <p:nvPr/>
        </p:nvSpPr>
        <p:spPr bwMode="auto">
          <a:xfrm>
            <a:off x="2700338" y="4508500"/>
            <a:ext cx="1441450" cy="376238"/>
          </a:xfrm>
          <a:prstGeom prst="rect">
            <a:avLst/>
          </a:prstGeom>
          <a:solidFill>
            <a:srgbClr val="FFCC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Attività 2</a:t>
            </a:r>
          </a:p>
        </p:txBody>
      </p:sp>
      <p:sp>
        <p:nvSpPr>
          <p:cNvPr id="67612" name="Text Box 28"/>
          <p:cNvSpPr txBox="1">
            <a:spLocks noChangeArrowheads="1"/>
          </p:cNvSpPr>
          <p:nvPr/>
        </p:nvSpPr>
        <p:spPr bwMode="auto">
          <a:xfrm>
            <a:off x="3708400" y="3989388"/>
            <a:ext cx="1441450" cy="376237"/>
          </a:xfrm>
          <a:prstGeom prst="rect">
            <a:avLst/>
          </a:prstGeom>
          <a:solidFill>
            <a:srgbClr val="FFCC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Attività 3</a:t>
            </a:r>
          </a:p>
        </p:txBody>
      </p:sp>
      <p:sp>
        <p:nvSpPr>
          <p:cNvPr id="67613" name="Text Box 29"/>
          <p:cNvSpPr txBox="1">
            <a:spLocks noChangeArrowheads="1"/>
          </p:cNvSpPr>
          <p:nvPr/>
        </p:nvSpPr>
        <p:spPr bwMode="auto">
          <a:xfrm>
            <a:off x="4932363" y="4508500"/>
            <a:ext cx="1441450" cy="376238"/>
          </a:xfrm>
          <a:prstGeom prst="rect">
            <a:avLst/>
          </a:prstGeom>
          <a:solidFill>
            <a:srgbClr val="FFCC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Attività 4</a:t>
            </a:r>
          </a:p>
        </p:txBody>
      </p:sp>
      <p:sp>
        <p:nvSpPr>
          <p:cNvPr id="67614" name="Text Box 30"/>
          <p:cNvSpPr txBox="1">
            <a:spLocks noChangeArrowheads="1"/>
          </p:cNvSpPr>
          <p:nvPr/>
        </p:nvSpPr>
        <p:spPr bwMode="auto">
          <a:xfrm>
            <a:off x="6156325" y="5013325"/>
            <a:ext cx="1441450" cy="376238"/>
          </a:xfrm>
          <a:prstGeom prst="rect">
            <a:avLst/>
          </a:prstGeom>
          <a:solidFill>
            <a:srgbClr val="FFCC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Attività 5</a:t>
            </a: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79474FCD-4DA3-F8C1-40C7-65D657A0A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404664"/>
            <a:ext cx="86407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cosa possiamo fare?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7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7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7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7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7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7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7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10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0" grpId="0" animBg="1"/>
      <p:bldP spid="67600" grpId="0"/>
      <p:bldP spid="67601" grpId="0"/>
      <p:bldP spid="67608" grpId="0" animBg="1"/>
      <p:bldP spid="67609" grpId="0" animBg="1"/>
      <p:bldP spid="67610" grpId="0" animBg="1"/>
      <p:bldP spid="67611" grpId="0" animBg="1"/>
      <p:bldP spid="67612" grpId="0" animBg="1"/>
      <p:bldP spid="67613" grpId="0" animBg="1"/>
      <p:bldP spid="676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8371" name="Line 5"/>
          <p:cNvSpPr>
            <a:spLocks noChangeShapeType="1"/>
          </p:cNvSpPr>
          <p:nvPr/>
        </p:nvSpPr>
        <p:spPr bwMode="auto">
          <a:xfrm>
            <a:off x="10548938" y="4292600"/>
            <a:ext cx="0" cy="194310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58372" name="Line 6"/>
          <p:cNvSpPr>
            <a:spLocks noChangeShapeType="1"/>
          </p:cNvSpPr>
          <p:nvPr/>
        </p:nvSpPr>
        <p:spPr bwMode="auto">
          <a:xfrm>
            <a:off x="14725650" y="4364038"/>
            <a:ext cx="0" cy="194310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58373" name="Text Box 9"/>
          <p:cNvSpPr txBox="1">
            <a:spLocks noChangeArrowheads="1"/>
          </p:cNvSpPr>
          <p:nvPr/>
        </p:nvSpPr>
        <p:spPr bwMode="auto">
          <a:xfrm>
            <a:off x="250825" y="5516563"/>
            <a:ext cx="1441450" cy="788987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Situazione</a:t>
            </a:r>
          </a:p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partenza</a:t>
            </a:r>
          </a:p>
        </p:txBody>
      </p:sp>
      <p:sp>
        <p:nvSpPr>
          <p:cNvPr id="58374" name="Text Box 10"/>
          <p:cNvSpPr txBox="1">
            <a:spLocks noChangeArrowheads="1"/>
          </p:cNvSpPr>
          <p:nvPr/>
        </p:nvSpPr>
        <p:spPr bwMode="auto">
          <a:xfrm>
            <a:off x="7092950" y="5519738"/>
            <a:ext cx="1441450" cy="788987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Obiettivi</a:t>
            </a:r>
          </a:p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formativi</a:t>
            </a:r>
          </a:p>
        </p:txBody>
      </p:sp>
      <p:sp>
        <p:nvSpPr>
          <p:cNvPr id="58375" name="Text Box 11"/>
          <p:cNvSpPr txBox="1">
            <a:spLocks noChangeArrowheads="1"/>
          </p:cNvSpPr>
          <p:nvPr/>
        </p:nvSpPr>
        <p:spPr bwMode="auto">
          <a:xfrm>
            <a:off x="1547813" y="5013325"/>
            <a:ext cx="1441450" cy="376238"/>
          </a:xfrm>
          <a:prstGeom prst="rect">
            <a:avLst/>
          </a:prstGeom>
          <a:solidFill>
            <a:srgbClr val="FFCC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Attività 1</a:t>
            </a:r>
          </a:p>
        </p:txBody>
      </p:sp>
      <p:sp>
        <p:nvSpPr>
          <p:cNvPr id="58376" name="Text Box 12"/>
          <p:cNvSpPr txBox="1">
            <a:spLocks noChangeArrowheads="1"/>
          </p:cNvSpPr>
          <p:nvPr/>
        </p:nvSpPr>
        <p:spPr bwMode="auto">
          <a:xfrm>
            <a:off x="2700338" y="4508500"/>
            <a:ext cx="1441450" cy="376238"/>
          </a:xfrm>
          <a:prstGeom prst="rect">
            <a:avLst/>
          </a:prstGeom>
          <a:solidFill>
            <a:srgbClr val="FFCC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Attività 2</a:t>
            </a:r>
          </a:p>
        </p:txBody>
      </p:sp>
      <p:sp>
        <p:nvSpPr>
          <p:cNvPr id="58377" name="Text Box 13"/>
          <p:cNvSpPr txBox="1">
            <a:spLocks noChangeArrowheads="1"/>
          </p:cNvSpPr>
          <p:nvPr/>
        </p:nvSpPr>
        <p:spPr bwMode="auto">
          <a:xfrm>
            <a:off x="3708400" y="3989388"/>
            <a:ext cx="1441450" cy="376237"/>
          </a:xfrm>
          <a:prstGeom prst="rect">
            <a:avLst/>
          </a:prstGeom>
          <a:solidFill>
            <a:srgbClr val="FFCC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Attività 3</a:t>
            </a:r>
          </a:p>
        </p:txBody>
      </p:sp>
      <p:sp>
        <p:nvSpPr>
          <p:cNvPr id="58378" name="Text Box 14"/>
          <p:cNvSpPr txBox="1">
            <a:spLocks noChangeArrowheads="1"/>
          </p:cNvSpPr>
          <p:nvPr/>
        </p:nvSpPr>
        <p:spPr bwMode="auto">
          <a:xfrm>
            <a:off x="4932363" y="4508500"/>
            <a:ext cx="1441450" cy="376238"/>
          </a:xfrm>
          <a:prstGeom prst="rect">
            <a:avLst/>
          </a:prstGeom>
          <a:solidFill>
            <a:srgbClr val="FFCC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Attività 4</a:t>
            </a:r>
          </a:p>
        </p:txBody>
      </p:sp>
      <p:sp>
        <p:nvSpPr>
          <p:cNvPr id="58379" name="Text Box 15"/>
          <p:cNvSpPr txBox="1">
            <a:spLocks noChangeArrowheads="1"/>
          </p:cNvSpPr>
          <p:nvPr/>
        </p:nvSpPr>
        <p:spPr bwMode="auto">
          <a:xfrm>
            <a:off x="6156325" y="5013325"/>
            <a:ext cx="1441450" cy="376238"/>
          </a:xfrm>
          <a:prstGeom prst="rect">
            <a:avLst/>
          </a:prstGeom>
          <a:solidFill>
            <a:srgbClr val="FFCC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Attività 5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468313" y="981075"/>
            <a:ext cx="806450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800">
                <a:solidFill>
                  <a:srgbClr val="FF3300"/>
                </a:solidFill>
              </a:rPr>
              <a:t>La progettazione didattica consiste nella scelta delle attività necessarie per passare dalla situazione di partenza al profilo d’uscita.</a:t>
            </a:r>
          </a:p>
          <a:p>
            <a:pPr algn="ctr">
              <a:spcBef>
                <a:spcPct val="50000"/>
              </a:spcBef>
            </a:pPr>
            <a:r>
              <a:rPr lang="it-IT" sz="2800">
                <a:solidFill>
                  <a:srgbClr val="FF3300"/>
                </a:solidFill>
              </a:rPr>
              <a:t>Tutte queste attività sono laboratori !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4" grpId="0" animBg="1"/>
      <p:bldP spid="512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323850" y="1196975"/>
            <a:ext cx="8569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>
                <a:solidFill>
                  <a:srgbClr val="000099"/>
                </a:solidFill>
              </a:rPr>
              <a:t>Non usare mai gli stessi laboratori (anche bellissimi)</a:t>
            </a:r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468313" y="1916113"/>
            <a:ext cx="7991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>
                <a:solidFill>
                  <a:schemeClr val="tx2"/>
                </a:solidFill>
              </a:rPr>
              <a:t>La sorpresa stimola l’attenzione e la motivazione libidica</a:t>
            </a:r>
          </a:p>
        </p:txBody>
      </p:sp>
      <p:sp>
        <p:nvSpPr>
          <p:cNvPr id="66566" name="Rectangle 6"/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6567" name="Text Box 7"/>
          <p:cNvSpPr txBox="1">
            <a:spLocks noChangeArrowheads="1"/>
          </p:cNvSpPr>
          <p:nvPr/>
        </p:nvSpPr>
        <p:spPr bwMode="auto">
          <a:xfrm>
            <a:off x="395288" y="2636838"/>
            <a:ext cx="8497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>
                <a:solidFill>
                  <a:schemeClr val="tx2"/>
                </a:solidFill>
              </a:rPr>
              <a:t>Il cambiamento aiuta tutte le forme e gli stili di intelligenza.</a:t>
            </a:r>
          </a:p>
        </p:txBody>
      </p:sp>
      <p:sp>
        <p:nvSpPr>
          <p:cNvPr id="66568" name="Text Box 8"/>
          <p:cNvSpPr txBox="1">
            <a:spLocks noChangeArrowheads="1"/>
          </p:cNvSpPr>
          <p:nvPr/>
        </p:nvSpPr>
        <p:spPr bwMode="auto">
          <a:xfrm>
            <a:off x="323850" y="3644900"/>
            <a:ext cx="8569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>
                <a:solidFill>
                  <a:srgbClr val="000099"/>
                </a:solidFill>
              </a:rPr>
              <a:t>All’inizio aiuta essere un po’ strutturati</a:t>
            </a:r>
          </a:p>
        </p:txBody>
      </p:sp>
      <p:sp>
        <p:nvSpPr>
          <p:cNvPr id="66569" name="Text Box 9"/>
          <p:cNvSpPr txBox="1">
            <a:spLocks noChangeArrowheads="1"/>
          </p:cNvSpPr>
          <p:nvPr/>
        </p:nvSpPr>
        <p:spPr bwMode="auto">
          <a:xfrm>
            <a:off x="395288" y="4221163"/>
            <a:ext cx="7991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>
                <a:solidFill>
                  <a:schemeClr val="tx2"/>
                </a:solidFill>
              </a:rPr>
              <a:t>In mancanza di altro la rotazione va bene</a:t>
            </a:r>
          </a:p>
        </p:txBody>
      </p:sp>
      <p:sp>
        <p:nvSpPr>
          <p:cNvPr id="66571" name="Text Box 11"/>
          <p:cNvSpPr txBox="1">
            <a:spLocks noChangeArrowheads="1"/>
          </p:cNvSpPr>
          <p:nvPr/>
        </p:nvSpPr>
        <p:spPr bwMode="auto">
          <a:xfrm>
            <a:off x="107950" y="5157788"/>
            <a:ext cx="89281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>
                <a:solidFill>
                  <a:srgbClr val="000099"/>
                </a:solidFill>
              </a:rPr>
              <a:t>Poi l’esperienza ci permetterà di adattarci alle esigenze</a:t>
            </a: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86F173F6-DA4E-8EC5-BF16-C5FD0E756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404664"/>
            <a:ext cx="86407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cosa possiamo fare?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6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6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6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1000"/>
                                        <p:tgtEl>
                                          <p:spTgt spid="66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/>
      <p:bldP spid="66564" grpId="0"/>
      <p:bldP spid="66566" grpId="0" animBg="1"/>
      <p:bldP spid="66567" grpId="0"/>
      <p:bldP spid="66568" grpId="0" build="p"/>
      <p:bldP spid="66569" grpId="0"/>
      <p:bldP spid="66571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250825" y="620713"/>
            <a:ext cx="1441450" cy="788987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Situazione</a:t>
            </a:r>
          </a:p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partenza</a:t>
            </a:r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179388" y="5876925"/>
            <a:ext cx="1441450" cy="78898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Obiettivi</a:t>
            </a:r>
          </a:p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formativi</a:t>
            </a: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2124075" y="1557338"/>
            <a:ext cx="3311525" cy="376237"/>
          </a:xfrm>
          <a:prstGeom prst="rect">
            <a:avLst/>
          </a:prstGeom>
          <a:solidFill>
            <a:srgbClr val="FFCC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Problem solving</a:t>
            </a: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2051050" y="2349500"/>
            <a:ext cx="3384550" cy="376238"/>
          </a:xfrm>
          <a:prstGeom prst="rect">
            <a:avLst/>
          </a:prstGeom>
          <a:solidFill>
            <a:srgbClr val="FFCC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Frontale</a:t>
            </a:r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2124075" y="3068638"/>
            <a:ext cx="3240088" cy="376237"/>
          </a:xfrm>
          <a:prstGeom prst="rect">
            <a:avLst/>
          </a:prstGeom>
          <a:solidFill>
            <a:srgbClr val="FFCC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Compito</a:t>
            </a:r>
          </a:p>
        </p:txBody>
      </p:sp>
      <p:sp>
        <p:nvSpPr>
          <p:cNvPr id="68617" name="Text Box 9"/>
          <p:cNvSpPr txBox="1">
            <a:spLocks noChangeArrowheads="1"/>
          </p:cNvSpPr>
          <p:nvPr/>
        </p:nvSpPr>
        <p:spPr bwMode="auto">
          <a:xfrm>
            <a:off x="2124075" y="3789363"/>
            <a:ext cx="3240088" cy="376237"/>
          </a:xfrm>
          <a:prstGeom prst="rect">
            <a:avLst/>
          </a:prstGeom>
          <a:solidFill>
            <a:srgbClr val="FFCC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Cooperative learning</a:t>
            </a:r>
          </a:p>
        </p:txBody>
      </p:sp>
      <p:sp>
        <p:nvSpPr>
          <p:cNvPr id="68618" name="Text Box 10"/>
          <p:cNvSpPr txBox="1">
            <a:spLocks noChangeArrowheads="1"/>
          </p:cNvSpPr>
          <p:nvPr/>
        </p:nvSpPr>
        <p:spPr bwMode="auto">
          <a:xfrm>
            <a:off x="2124075" y="4492625"/>
            <a:ext cx="3240088" cy="376238"/>
          </a:xfrm>
          <a:prstGeom prst="rect">
            <a:avLst/>
          </a:prstGeom>
          <a:solidFill>
            <a:srgbClr val="FFCC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Simulazione</a:t>
            </a:r>
          </a:p>
        </p:txBody>
      </p:sp>
      <p:sp>
        <p:nvSpPr>
          <p:cNvPr id="68619" name="Text Box 11"/>
          <p:cNvSpPr txBox="1">
            <a:spLocks noChangeArrowheads="1"/>
          </p:cNvSpPr>
          <p:nvPr/>
        </p:nvSpPr>
        <p:spPr bwMode="auto">
          <a:xfrm>
            <a:off x="2124075" y="5229225"/>
            <a:ext cx="3240088" cy="376238"/>
          </a:xfrm>
          <a:prstGeom prst="rect">
            <a:avLst/>
          </a:prstGeom>
          <a:solidFill>
            <a:srgbClr val="FFCC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solidFill>
                  <a:schemeClr val="accent2"/>
                </a:solidFill>
              </a:rPr>
              <a:t>Valutazione</a:t>
            </a: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900113" y="1628775"/>
            <a:ext cx="0" cy="403225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8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8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8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8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2" grpId="0" animBg="1"/>
      <p:bldP spid="68613" grpId="0" animBg="1"/>
      <p:bldP spid="68614" grpId="0" animBg="1"/>
      <p:bldP spid="68615" grpId="0" animBg="1"/>
      <p:bldP spid="68616" grpId="0" animBg="1"/>
      <p:bldP spid="68617" grpId="0" animBg="1"/>
      <p:bldP spid="68618" grpId="0" animBg="1"/>
      <p:bldP spid="68619" grpId="0" animBg="1"/>
      <p:bldP spid="5126" grpId="0" animBg="1"/>
      <p:bldP spid="512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1">
            <a:extLst>
              <a:ext uri="{FF2B5EF4-FFF2-40B4-BE49-F238E27FC236}">
                <a16:creationId xmlns:a16="http://schemas.microsoft.com/office/drawing/2014/main" id="{6B4E007F-9859-E62E-D886-56E219465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457" y="836712"/>
            <a:ext cx="8425085" cy="5469254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solidFill>
                  <a:srgbClr val="FF0000"/>
                </a:solidFill>
              </a:rPr>
              <a:t>1 media</a:t>
            </a:r>
          </a:p>
          <a:p>
            <a:pPr marL="449580"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solidFill>
                  <a:srgbClr val="FF0000"/>
                </a:solidFill>
              </a:rPr>
              <a:t>Approccio alla complessità del reale: visione esterna in confronto con quella familiare;</a:t>
            </a:r>
          </a:p>
          <a:p>
            <a:pPr marL="449580"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solidFill>
                  <a:srgbClr val="FF0000"/>
                </a:solidFill>
              </a:rPr>
              <a:t>le discipline come punto di vista sul mondo.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solidFill>
                  <a:srgbClr val="FF0000"/>
                </a:solidFill>
              </a:rPr>
              <a:t>2 media</a:t>
            </a:r>
          </a:p>
          <a:p>
            <a:pPr marL="449580"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solidFill>
                  <a:srgbClr val="FF0000"/>
                </a:solidFill>
              </a:rPr>
              <a:t>Chi sono io, come cambio e come mi posso costruire. Regole, metodi e strategie posti a confronto per la ricerca di un successo di vita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solidFill>
                  <a:srgbClr val="FF0000"/>
                </a:solidFill>
              </a:rPr>
              <a:t>3 media</a:t>
            </a:r>
          </a:p>
          <a:p>
            <a:pPr marL="449580"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solidFill>
                  <a:srgbClr val="FF0000"/>
                </a:solidFill>
              </a:rPr>
              <a:t>Approccio alla scelta della scuola superiore, cerco un contesto in sinergia con le mie sensazioni e aspirazioni.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AC249B1-8EBB-8F9A-A676-4E1B6CC03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B3DF2053-8F6F-0872-F923-BDC6382D2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154" y="188640"/>
            <a:ext cx="84250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it-IT" sz="2400" dirty="0">
                <a:solidFill>
                  <a:srgbClr val="000099"/>
                </a:solidFill>
              </a:rPr>
              <a:t>Modificare l’ approccio didattico a seconda dell’età</a:t>
            </a:r>
          </a:p>
        </p:txBody>
      </p:sp>
    </p:spTree>
    <p:extLst>
      <p:ext uri="{BB962C8B-B14F-4D97-AF65-F5344CB8AC3E}">
        <p14:creationId xmlns:p14="http://schemas.microsoft.com/office/powerpoint/2010/main" val="244225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2" animBg="1"/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1">
            <a:extLst>
              <a:ext uri="{FF2B5EF4-FFF2-40B4-BE49-F238E27FC236}">
                <a16:creationId xmlns:a16="http://schemas.microsoft.com/office/drawing/2014/main" id="{6B4E007F-9859-E62E-D886-56E219465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569" y="1266004"/>
            <a:ext cx="8425085" cy="4325992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solidFill>
                  <a:srgbClr val="FF0000"/>
                </a:solidFill>
              </a:rPr>
              <a:t>1 superiore</a:t>
            </a:r>
          </a:p>
          <a:p>
            <a:pPr marL="449580"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solidFill>
                  <a:srgbClr val="FF0000"/>
                </a:solidFill>
              </a:rPr>
              <a:t>Come funziona la mia mente: metodo di studio; Riorientamento di conferma o disconferma tra ciò che so e voglio fare e ciò che mi propongono.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solidFill>
                  <a:srgbClr val="FF0000"/>
                </a:solidFill>
              </a:rPr>
              <a:t>2 superiore</a:t>
            </a:r>
          </a:p>
          <a:p>
            <a:pPr marL="449580"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solidFill>
                  <a:srgbClr val="FF0000"/>
                </a:solidFill>
              </a:rPr>
              <a:t>Approccio sociale. Conosco me stesso in relazione agli altri. Sto bene con me stesso e con gli altri; costruzione delle relazioni autonome, positive e valorizzanti.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AC249B1-8EBB-8F9A-A676-4E1B6CC03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1CB85EBB-9851-5704-D93F-9FD4D909E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154" y="188640"/>
            <a:ext cx="84250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it-IT" sz="2400" dirty="0">
                <a:solidFill>
                  <a:srgbClr val="000099"/>
                </a:solidFill>
              </a:rPr>
              <a:t>Modificare l’ approccio didattico a seconda dell’età</a:t>
            </a:r>
          </a:p>
        </p:txBody>
      </p:sp>
    </p:spTree>
    <p:extLst>
      <p:ext uri="{BB962C8B-B14F-4D97-AF65-F5344CB8AC3E}">
        <p14:creationId xmlns:p14="http://schemas.microsoft.com/office/powerpoint/2010/main" val="2020206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2" animBg="1"/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1">
            <a:extLst>
              <a:ext uri="{FF2B5EF4-FFF2-40B4-BE49-F238E27FC236}">
                <a16:creationId xmlns:a16="http://schemas.microsoft.com/office/drawing/2014/main" id="{6B4E007F-9859-E62E-D886-56E219465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985" y="980188"/>
            <a:ext cx="8425085" cy="4897623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solidFill>
                  <a:srgbClr val="FF0000"/>
                </a:solidFill>
              </a:rPr>
              <a:t>3 superiore</a:t>
            </a:r>
          </a:p>
          <a:p>
            <a:pPr marL="449580"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solidFill>
                  <a:srgbClr val="FF0000"/>
                </a:solidFill>
              </a:rPr>
              <a:t>Costruzione dell’universo mentale: studio capisco, analizzo e valuto il mondo e la società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solidFill>
                  <a:srgbClr val="FF0000"/>
                </a:solidFill>
              </a:rPr>
              <a:t>4 superiore</a:t>
            </a:r>
          </a:p>
          <a:p>
            <a:pPr marL="449580"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solidFill>
                  <a:srgbClr val="FF0000"/>
                </a:solidFill>
              </a:rPr>
              <a:t>Costruzione del progetto di vita che si concretizza nella scelta e introiezione di un sistema di valori fatti propri;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solidFill>
                  <a:srgbClr val="FF0000"/>
                </a:solidFill>
              </a:rPr>
              <a:t>5 superiore</a:t>
            </a:r>
          </a:p>
          <a:p>
            <a:pPr marL="449580"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solidFill>
                  <a:srgbClr val="FF0000"/>
                </a:solidFill>
              </a:rPr>
              <a:t>Concretizzazione del progetto di vita: analisi delle realtà concrete della società e scelta della “vocazione” professionale e del campo di azione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AC249B1-8EBB-8F9A-A676-4E1B6CC03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C1C58953-9201-4D79-55BA-52CE8F588E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154" y="188640"/>
            <a:ext cx="84250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it-IT" sz="2400" dirty="0">
                <a:solidFill>
                  <a:srgbClr val="000099"/>
                </a:solidFill>
              </a:rPr>
              <a:t>Modificare l’ approccio didattico a seconda dell’età</a:t>
            </a:r>
          </a:p>
        </p:txBody>
      </p:sp>
    </p:spTree>
    <p:extLst>
      <p:ext uri="{BB962C8B-B14F-4D97-AF65-F5344CB8AC3E}">
        <p14:creationId xmlns:p14="http://schemas.microsoft.com/office/powerpoint/2010/main" val="126916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2" animBg="1"/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>
            <a:extLst>
              <a:ext uri="{FF2B5EF4-FFF2-40B4-BE49-F238E27FC236}">
                <a16:creationId xmlns:a16="http://schemas.microsoft.com/office/drawing/2014/main" id="{3388B8B9-3193-3C13-67B5-8396B06B21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8438" name="Text Box 4">
            <a:extLst>
              <a:ext uri="{FF2B5EF4-FFF2-40B4-BE49-F238E27FC236}">
                <a16:creationId xmlns:a16="http://schemas.microsoft.com/office/drawing/2014/main" id="{A3FCD3A2-6B99-5819-67C9-DD5E39E0ED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068638"/>
            <a:ext cx="23749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Formazione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Didattica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Obiettivi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rgbClr val="FF0000"/>
                </a:solidFill>
              </a:rPr>
              <a:t>Compiti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Valutazione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Metodo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221C1495-6727-136C-6CEF-AF561CED1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3371850"/>
            <a:ext cx="4895850" cy="178593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69875" indent="-269875" eaLnBrk="1" hangingPunct="1">
              <a:spcBef>
                <a:spcPts val="1200"/>
              </a:spcBef>
              <a:defRPr/>
            </a:pPr>
            <a:r>
              <a:rPr lang="it-IT" sz="2000" dirty="0">
                <a:solidFill>
                  <a:srgbClr val="000099"/>
                </a:solidFill>
              </a:rPr>
              <a:t>Non esecutivi ma rielaborativi</a:t>
            </a:r>
          </a:p>
          <a:p>
            <a:pPr marL="269875" indent="-269875" eaLnBrk="1" hangingPunct="1">
              <a:spcBef>
                <a:spcPts val="1200"/>
              </a:spcBef>
              <a:defRPr/>
            </a:pPr>
            <a:r>
              <a:rPr lang="it-IT" sz="2000" dirty="0">
                <a:solidFill>
                  <a:srgbClr val="000099"/>
                </a:solidFill>
              </a:rPr>
              <a:t>Non mnemonici ma creativi e personali</a:t>
            </a:r>
          </a:p>
          <a:p>
            <a:pPr marL="269875" indent="-269875" eaLnBrk="1" hangingPunct="1">
              <a:spcBef>
                <a:spcPts val="1200"/>
              </a:spcBef>
              <a:defRPr/>
            </a:pPr>
            <a:r>
              <a:rPr lang="it-IT" altLang="it-IT" sz="2000" dirty="0">
                <a:solidFill>
                  <a:srgbClr val="000099"/>
                </a:solidFill>
              </a:rPr>
              <a:t>Non chiusi ma aperti e complessi</a:t>
            </a:r>
          </a:p>
          <a:p>
            <a:pPr marL="269875" indent="-269875" eaLnBrk="1" hangingPunct="1">
              <a:spcBef>
                <a:spcPts val="1200"/>
              </a:spcBef>
              <a:defRPr/>
            </a:pPr>
            <a:r>
              <a:rPr lang="it-IT" altLang="it-IT" sz="2000" dirty="0">
                <a:solidFill>
                  <a:srgbClr val="000099"/>
                </a:solidFill>
              </a:rPr>
              <a:t>Non individuali ma socializzanti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9A52F30B-6D12-07C5-4F3C-6A2FF6142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2228850"/>
            <a:ext cx="2743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dirty="0">
                <a:solidFill>
                  <a:schemeClr val="tx2"/>
                </a:solidFill>
              </a:rPr>
              <a:t>Azioni Didattiche </a:t>
            </a:r>
          </a:p>
        </p:txBody>
      </p:sp>
      <p:sp>
        <p:nvSpPr>
          <p:cNvPr id="3" name="Line 5">
            <a:extLst>
              <a:ext uri="{FF2B5EF4-FFF2-40B4-BE49-F238E27FC236}">
                <a16:creationId xmlns:a16="http://schemas.microsoft.com/office/drawing/2014/main" id="{63912C70-D5E7-9589-C8B2-237D618719BF}"/>
              </a:ext>
            </a:extLst>
          </p:cNvPr>
          <p:cNvSpPr>
            <a:spLocks noChangeShapeType="1"/>
          </p:cNvSpPr>
          <p:nvPr/>
        </p:nvSpPr>
        <p:spPr bwMode="auto">
          <a:xfrm>
            <a:off x="5724525" y="1076325"/>
            <a:ext cx="1727200" cy="98425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9C66CE5-D192-7029-E9B3-E8F0A51F5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404664"/>
            <a:ext cx="86407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cosa possiamo fare?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  <p:bldP spid="4" grpId="0" build="p" bldLvl="2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1">
            <a:extLst>
              <a:ext uri="{FF2B5EF4-FFF2-40B4-BE49-F238E27FC236}">
                <a16:creationId xmlns:a16="http://schemas.microsoft.com/office/drawing/2014/main" id="{6B4E007F-9859-E62E-D886-56E219465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1432908"/>
            <a:ext cx="7488832" cy="4585871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</a:pPr>
            <a:r>
              <a:rPr lang="it-IT" altLang="it-IT" sz="2400" dirty="0">
                <a:solidFill>
                  <a:srgbClr val="FF0000"/>
                </a:solidFill>
              </a:rPr>
              <a:t>Uscire piano piano dalla logica del controllo</a:t>
            </a:r>
          </a:p>
          <a:p>
            <a:pPr lvl="1" eaLnBrk="1" hangingPunct="1">
              <a:spcBef>
                <a:spcPts val="600"/>
              </a:spcBef>
              <a:buNone/>
            </a:pPr>
            <a:r>
              <a:rPr lang="it-IT" altLang="it-IT" sz="2400" dirty="0">
                <a:solidFill>
                  <a:srgbClr val="FF0000"/>
                </a:solidFill>
              </a:rPr>
              <a:t>(devi fare qui ed ora, da solo, quello che dico io)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</a:pPr>
            <a:r>
              <a:rPr lang="it-IT" altLang="it-IT" sz="2400" dirty="0">
                <a:solidFill>
                  <a:srgbClr val="FF0000"/>
                </a:solidFill>
              </a:rPr>
              <a:t>Compiti complessi, rielaborativi, personali, a lungo raggio e con componenti creative ed estetiche</a:t>
            </a:r>
          </a:p>
          <a:p>
            <a:pPr lvl="1" eaLnBrk="1" hangingPunct="1">
              <a:spcBef>
                <a:spcPts val="600"/>
              </a:spcBef>
              <a:buNone/>
            </a:pPr>
            <a:r>
              <a:rPr lang="it-IT" altLang="it-IT" sz="2400" dirty="0">
                <a:solidFill>
                  <a:srgbClr val="FF0000"/>
                </a:solidFill>
              </a:rPr>
              <a:t>(STEAM)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</a:pPr>
            <a:r>
              <a:rPr lang="it-IT" altLang="it-IT" sz="2400" dirty="0">
                <a:solidFill>
                  <a:srgbClr val="FF0000"/>
                </a:solidFill>
              </a:rPr>
              <a:t>Non chiudere nel cassetto dell’insegnante, ma socializzare</a:t>
            </a:r>
          </a:p>
          <a:p>
            <a:pPr marL="1200150" lvl="1" indent="-457200"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rgbClr val="FF0000"/>
                </a:solidFill>
              </a:rPr>
              <a:t>Sito di classe</a:t>
            </a:r>
          </a:p>
          <a:p>
            <a:pPr marL="1200150" lvl="1" indent="-457200" eaLnBrk="1" hangingPunct="1">
              <a:spcBef>
                <a:spcPct val="50000"/>
              </a:spcBef>
            </a:pPr>
            <a:r>
              <a:rPr lang="it-IT" altLang="it-IT" sz="2000" dirty="0" err="1">
                <a:solidFill>
                  <a:srgbClr val="FF0000"/>
                </a:solidFill>
              </a:rPr>
              <a:t>Istagram</a:t>
            </a:r>
            <a:r>
              <a:rPr lang="it-IT" altLang="it-IT" sz="2000" dirty="0">
                <a:solidFill>
                  <a:srgbClr val="FF0000"/>
                </a:solidFill>
              </a:rPr>
              <a:t> scolastico</a:t>
            </a:r>
          </a:p>
          <a:p>
            <a:pPr marL="1200150" lvl="1" indent="-457200"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rgbClr val="FF0000"/>
                </a:solidFill>
              </a:rPr>
              <a:t>Report su </a:t>
            </a:r>
            <a:r>
              <a:rPr lang="it-IT" altLang="it-IT" sz="2000" dirty="0" err="1">
                <a:solidFill>
                  <a:srgbClr val="FF0000"/>
                </a:solidFill>
              </a:rPr>
              <a:t>Tik</a:t>
            </a:r>
            <a:r>
              <a:rPr lang="it-IT" altLang="it-IT" sz="2000" dirty="0">
                <a:solidFill>
                  <a:srgbClr val="FF0000"/>
                </a:solidFill>
              </a:rPr>
              <a:t> </a:t>
            </a:r>
            <a:r>
              <a:rPr lang="it-IT" altLang="it-IT" sz="2000" dirty="0" err="1">
                <a:solidFill>
                  <a:srgbClr val="FF0000"/>
                </a:solidFill>
              </a:rPr>
              <a:t>Tok</a:t>
            </a:r>
            <a:endParaRPr lang="it-IT" altLang="it-IT" sz="2000" dirty="0">
              <a:solidFill>
                <a:srgbClr val="FF0000"/>
              </a:solidFill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2F99E964-F03D-2DEB-9A30-C549A1018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476672"/>
            <a:ext cx="6048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2400" dirty="0">
                <a:solidFill>
                  <a:srgbClr val="000099"/>
                </a:solidFill>
              </a:rPr>
              <a:t>Riflessioni…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AC249B1-8EBB-8F9A-A676-4E1B6CC03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</p:spTree>
    <p:extLst>
      <p:ext uri="{BB962C8B-B14F-4D97-AF65-F5344CB8AC3E}">
        <p14:creationId xmlns:p14="http://schemas.microsoft.com/office/powerpoint/2010/main" val="116525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2" animBg="1"/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>
            <a:extLst>
              <a:ext uri="{FF2B5EF4-FFF2-40B4-BE49-F238E27FC236}">
                <a16:creationId xmlns:a16="http://schemas.microsoft.com/office/drawing/2014/main" id="{0C63B939-8C91-4A1B-3572-CFB88FA3E4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9462" name="Text Box 4">
            <a:extLst>
              <a:ext uri="{FF2B5EF4-FFF2-40B4-BE49-F238E27FC236}">
                <a16:creationId xmlns:a16="http://schemas.microsoft.com/office/drawing/2014/main" id="{89220573-6C62-487A-A02C-5EE855B9C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068638"/>
            <a:ext cx="23749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Formazione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Didattica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Obiettivi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Compiti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rgbClr val="FF0000"/>
                </a:solidFill>
              </a:rPr>
              <a:t>Valutazione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Metodo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141D3456-2814-2F3A-932B-B353AD10D0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3371850"/>
            <a:ext cx="5184775" cy="27082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69875" indent="-269875" eaLnBrk="1" hangingPunct="1">
              <a:spcBef>
                <a:spcPts val="1200"/>
              </a:spcBef>
              <a:defRPr/>
            </a:pPr>
            <a:r>
              <a:rPr lang="it-IT" sz="2000" dirty="0">
                <a:solidFill>
                  <a:srgbClr val="000099"/>
                </a:solidFill>
              </a:rPr>
              <a:t>Orientante (punti di forza e di debolezza)</a:t>
            </a:r>
          </a:p>
          <a:p>
            <a:pPr marL="269875" indent="-269875" eaLnBrk="1" hangingPunct="1">
              <a:spcBef>
                <a:spcPts val="1200"/>
              </a:spcBef>
              <a:defRPr/>
            </a:pPr>
            <a:r>
              <a:rPr lang="it-IT" sz="2000" dirty="0">
                <a:solidFill>
                  <a:srgbClr val="000099"/>
                </a:solidFill>
              </a:rPr>
              <a:t>Globale (competenze trasversali, sociali e di vita, oltre a quelle disciplinari)</a:t>
            </a:r>
          </a:p>
          <a:p>
            <a:pPr marL="269875" indent="-269875" eaLnBrk="1" hangingPunct="1">
              <a:spcBef>
                <a:spcPts val="1200"/>
              </a:spcBef>
              <a:defRPr/>
            </a:pPr>
            <a:r>
              <a:rPr lang="it-IT" altLang="it-IT" sz="2000" dirty="0">
                <a:solidFill>
                  <a:srgbClr val="000099"/>
                </a:solidFill>
              </a:rPr>
              <a:t>Attendibile (rubrica di valutazione utilizzabile anche dagli studenti)</a:t>
            </a:r>
          </a:p>
          <a:p>
            <a:pPr marL="269875" indent="-269875" eaLnBrk="1" hangingPunct="1">
              <a:spcBef>
                <a:spcPts val="1200"/>
              </a:spcBef>
              <a:defRPr/>
            </a:pPr>
            <a:r>
              <a:rPr lang="it-IT" altLang="it-IT" sz="2000" dirty="0">
                <a:solidFill>
                  <a:srgbClr val="000099"/>
                </a:solidFill>
              </a:rPr>
              <a:t>Valida (incentrata sugli obiettivi didattici specifici dell’unità di apprendimento)</a:t>
            </a: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F7D6C1CE-657C-5DF8-B3FF-ADB53C67A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2228850"/>
            <a:ext cx="2743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dirty="0">
                <a:solidFill>
                  <a:schemeClr val="tx2"/>
                </a:solidFill>
              </a:rPr>
              <a:t>Azioni Didattiche </a:t>
            </a:r>
          </a:p>
        </p:txBody>
      </p:sp>
      <p:sp>
        <p:nvSpPr>
          <p:cNvPr id="5" name="Line 5">
            <a:extLst>
              <a:ext uri="{FF2B5EF4-FFF2-40B4-BE49-F238E27FC236}">
                <a16:creationId xmlns:a16="http://schemas.microsoft.com/office/drawing/2014/main" id="{BA313CAB-7CEF-78F7-5BF7-0933C8DE3984}"/>
              </a:ext>
            </a:extLst>
          </p:cNvPr>
          <p:cNvSpPr>
            <a:spLocks noChangeShapeType="1"/>
          </p:cNvSpPr>
          <p:nvPr/>
        </p:nvSpPr>
        <p:spPr bwMode="auto">
          <a:xfrm>
            <a:off x="5724525" y="1076325"/>
            <a:ext cx="1727200" cy="98425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33940679-755F-8687-8990-F537B2460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404664"/>
            <a:ext cx="86407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cosa possiamo fare?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  <p:bldP spid="4" grpId="0" build="p" bldLvl="2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:a16="http://schemas.microsoft.com/office/drawing/2014/main" id="{2F99E964-F03D-2DEB-9A30-C549A1018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476672"/>
            <a:ext cx="6048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2400" dirty="0">
                <a:solidFill>
                  <a:srgbClr val="000099"/>
                </a:solidFill>
              </a:rPr>
              <a:t>Riflessioni…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AC249B1-8EBB-8F9A-A676-4E1B6CC03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85729CD9-EF80-47BE-8BC3-7B489DF2B9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8531759"/>
              </p:ext>
            </p:extLst>
          </p:nvPr>
        </p:nvGraphicFramePr>
        <p:xfrm>
          <a:off x="251520" y="1124744"/>
          <a:ext cx="8641654" cy="5256581"/>
        </p:xfrm>
        <a:graphic>
          <a:graphicData uri="http://schemas.openxmlformats.org/drawingml/2006/table">
            <a:tbl>
              <a:tblPr/>
              <a:tblGrid>
                <a:gridCol w="1720589">
                  <a:extLst>
                    <a:ext uri="{9D8B030D-6E8A-4147-A177-3AD203B41FA5}">
                      <a16:colId xmlns:a16="http://schemas.microsoft.com/office/drawing/2014/main" val="385398319"/>
                    </a:ext>
                  </a:extLst>
                </a:gridCol>
                <a:gridCol w="329063">
                  <a:extLst>
                    <a:ext uri="{9D8B030D-6E8A-4147-A177-3AD203B41FA5}">
                      <a16:colId xmlns:a16="http://schemas.microsoft.com/office/drawing/2014/main" val="2063713658"/>
                    </a:ext>
                  </a:extLst>
                </a:gridCol>
                <a:gridCol w="249485">
                  <a:extLst>
                    <a:ext uri="{9D8B030D-6E8A-4147-A177-3AD203B41FA5}">
                      <a16:colId xmlns:a16="http://schemas.microsoft.com/office/drawing/2014/main" val="2402656162"/>
                    </a:ext>
                  </a:extLst>
                </a:gridCol>
                <a:gridCol w="1531323">
                  <a:extLst>
                    <a:ext uri="{9D8B030D-6E8A-4147-A177-3AD203B41FA5}">
                      <a16:colId xmlns:a16="http://schemas.microsoft.com/office/drawing/2014/main" val="859501183"/>
                    </a:ext>
                  </a:extLst>
                </a:gridCol>
                <a:gridCol w="1531323">
                  <a:extLst>
                    <a:ext uri="{9D8B030D-6E8A-4147-A177-3AD203B41FA5}">
                      <a16:colId xmlns:a16="http://schemas.microsoft.com/office/drawing/2014/main" val="423213746"/>
                    </a:ext>
                  </a:extLst>
                </a:gridCol>
                <a:gridCol w="1660367">
                  <a:extLst>
                    <a:ext uri="{9D8B030D-6E8A-4147-A177-3AD203B41FA5}">
                      <a16:colId xmlns:a16="http://schemas.microsoft.com/office/drawing/2014/main" val="3672956685"/>
                    </a:ext>
                  </a:extLst>
                </a:gridCol>
                <a:gridCol w="1619504">
                  <a:extLst>
                    <a:ext uri="{9D8B030D-6E8A-4147-A177-3AD203B41FA5}">
                      <a16:colId xmlns:a16="http://schemas.microsoft.com/office/drawing/2014/main" val="3853169028"/>
                    </a:ext>
                  </a:extLst>
                </a:gridCol>
              </a:tblGrid>
              <a:tr h="276755"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effectLst/>
                          <a:latin typeface="Arial" panose="020B0604020202020204" pitchFamily="34" charset="0"/>
                        </a:rPr>
                        <a:t>VALORE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600" b="0" i="0" u="none" strike="noStrike">
                          <a:effectLst/>
                          <a:latin typeface="Arial" panose="020B0604020202020204" pitchFamily="34" charset="0"/>
                        </a:rPr>
                        <a:t>prova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INIZIALE (1)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INCOMPLETO (2)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VALIDO (3)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ECCELLENTE (4)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031291"/>
                  </a:ext>
                </a:extLst>
              </a:tr>
              <a:tr h="402637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CONOSCENZE DISCIPLINARI</a:t>
                      </a:r>
                    </a:p>
                  </a:txBody>
                  <a:tcPr marL="6148" marR="6148" marT="6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conoscenze scarse, frammentarie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conoscenze lacunose, superficiali o occasionali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conoscenze complete e sistematiche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conoscenze vaste e approfondite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4498229"/>
                  </a:ext>
                </a:extLst>
              </a:tr>
              <a:tr h="402637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ABILITA'</a:t>
                      </a:r>
                    </a:p>
                  </a:txBody>
                  <a:tcPr marL="6148" marR="6148" marT="6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effectLst/>
                          <a:latin typeface="Arial" panose="020B0604020202020204" pitchFamily="34" charset="0"/>
                        </a:rPr>
                        <a:t>non è in grado di svolgere la maggior parte delle consegne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non realizza le consegne se non a tratti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realizza la maggior parte delle consegne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realizza le consegne con disinvoltura e brillantezza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928288"/>
                  </a:ext>
                </a:extLst>
              </a:tr>
              <a:tr h="42733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COMUNICAZIONE LINGUISTICA</a:t>
                      </a:r>
                    </a:p>
                  </a:txBody>
                  <a:tcPr marL="6148" marR="6148" marT="6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effectLst/>
                          <a:latin typeface="Arial" panose="020B0604020202020204" pitchFamily="34" charset="0"/>
                        </a:rPr>
                        <a:t>parla con anacoluti e frasi interrotte.  Esposizione incerta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parla con pause ed esitazioni.  Esposizione ripetitiva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parla correttamente ed opportunamente. Esposizione logica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argomenta con originalità in pubblico.  Esposizione creativa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957383"/>
                  </a:ext>
                </a:extLst>
              </a:tr>
              <a:tr h="42733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PARTECIPAZIONE A VIDEOCONFERENZE</a:t>
                      </a:r>
                    </a:p>
                  </a:txBody>
                  <a:tcPr marL="6148" marR="6148" marT="6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effectLst/>
                          <a:latin typeface="Arial" panose="020B0604020202020204" pitchFamily="34" charset="0"/>
                        </a:rPr>
                        <a:t>non si fa trovare; non interviene. 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 A volte non si risponde. Segue poco, interviene se chiamato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Cerca contatti con prof e compagni. interviene opportunamente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Chiede opportunamente la parola.  Migliora la relazione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4754977"/>
                  </a:ext>
                </a:extLst>
              </a:tr>
              <a:tr h="402637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RELAZIONE E COLLABORAZIONE</a:t>
                      </a:r>
                    </a:p>
                  </a:txBody>
                  <a:tcPr marL="6148" marR="6148" marT="6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effectLst/>
                          <a:latin typeface="Arial" panose="020B0604020202020204" pitchFamily="34" charset="0"/>
                        </a:rPr>
                        <a:t>si relaziona poco o con poca attenzione; non collabora.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Non manda messaggi. Passivo e reticente nelle relazioni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Cerca contatti ulteriori. Crea rete coi compagni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 trova forme di comunicazione; organizza nuove collaborazioni.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5030173"/>
                  </a:ext>
                </a:extLst>
              </a:tr>
              <a:tr h="42733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GESTIONE DELLE RISORSE</a:t>
                      </a:r>
                    </a:p>
                  </a:txBody>
                  <a:tcPr marL="6148" marR="6148" marT="6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utilizza solo in parte le risorse date dall'insegnante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effectLst/>
                          <a:latin typeface="Arial" panose="020B0604020202020204" pitchFamily="34" charset="0"/>
                        </a:rPr>
                        <a:t>ripete meccanicamente le risorse date, utilizzandole saltuariamente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utilizza le risorse date, arricchendole con altre fonti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arricchisce e rielabora le risorse date, valutandole criticamente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8756543"/>
                  </a:ext>
                </a:extLst>
              </a:tr>
              <a:tr h="402637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RISPETTO DELLE CONSEGNE</a:t>
                      </a:r>
                    </a:p>
                  </a:txBody>
                  <a:tcPr marL="6148" marR="6148" marT="6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non effettua il lavoroassegnato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effectLst/>
                          <a:latin typeface="Arial" panose="020B0604020202020204" pitchFamily="34" charset="0"/>
                        </a:rPr>
                        <a:t>effettua superficialmente e in ritardo il lavoro assegnato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puntuale nel lavoro assegnato, si confronta con prof e compagni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esegue e amplifica il lavoro, dando spuntie contributi agli altri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68972"/>
                  </a:ext>
                </a:extLst>
              </a:tr>
              <a:tr h="42733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AUTONOMIA E RESPONSABILITA'</a:t>
                      </a:r>
                    </a:p>
                  </a:txBody>
                  <a:tcPr marL="6148" marR="6148" marT="6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non sceglie adeguatamente le modalità le fasi e i tempi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effectLst/>
                          <a:latin typeface="Arial" panose="020B0604020202020204" pitchFamily="34" charset="0"/>
                        </a:rPr>
                        <a:t>è guidato sulle modalità organizzative e realizzative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effectLst/>
                          <a:latin typeface="Arial" panose="020B0604020202020204" pitchFamily="34" charset="0"/>
                        </a:rPr>
                        <a:t>Sceglie le modalità operative e realizzative e le porta avanti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Propone e crea nei tempi opportuni nuove modalità di lavoro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2318739"/>
                  </a:ext>
                </a:extLst>
              </a:tr>
              <a:tr h="4026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PROBLEM SOLVING E DECISION MAKING</a:t>
                      </a:r>
                    </a:p>
                  </a:txBody>
                  <a:tcPr marL="6148" marR="6148" marT="6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Si blocca di fronte a problemi tecnici e organizzativi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chiede aiuto su problemi tecnici e organizzativi. Alcuni li evita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effectLst/>
                          <a:latin typeface="Arial" panose="020B0604020202020204" pitchFamily="34" charset="0"/>
                        </a:rPr>
                        <a:t>affronta e risolve problemi tecnici e organizzativi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trova soluzioni originali. Supporta i compagni nelle scelte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1143071"/>
                  </a:ext>
                </a:extLst>
              </a:tr>
              <a:tr h="42733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PENSIERO CRITICO E CREATIVO</a:t>
                      </a:r>
                    </a:p>
                  </a:txBody>
                  <a:tcPr marL="6148" marR="6148" marT="6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Utilizza fonti inesatte. Utilizza format inadeguati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utilizza fonti facili. Segue modalità conformistiche o banali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effectLst/>
                          <a:latin typeface="Arial" panose="020B0604020202020204" pitchFamily="34" charset="0"/>
                        </a:rPr>
                        <a:t>scelte esecutive personali e selezione delle fonti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Scelte personali, seleziona e ristruttura fonti con esperienze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5178301"/>
                  </a:ext>
                </a:extLst>
              </a:tr>
              <a:tr h="402637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COMPETENZE DIGITALI</a:t>
                      </a:r>
                    </a:p>
                  </a:txBody>
                  <a:tcPr marL="6148" marR="6148" marT="6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grafica scarsa e inadeguata. Squilibrio testo/immagini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grafica adeguata. Squilibrio testo/immagini (o viceversa)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grafica adeguata, equilibrio testo/immagini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effectLst/>
                          <a:latin typeface="Arial" panose="020B0604020202020204" pitchFamily="34" charset="0"/>
                        </a:rPr>
                        <a:t>grafica artistica, testo/immagini si compenetrano con armonia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2227946"/>
                  </a:ext>
                </a:extLst>
              </a:tr>
              <a:tr h="42733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LINGUAGGIO E COMPETENZE DISCIPLINARI</a:t>
                      </a:r>
                    </a:p>
                  </a:txBody>
                  <a:tcPr marL="6148" marR="6148" marT="6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6148" marR="6148" marT="6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non applica né ripete le regole, usa un linguaggio approssimativo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ripete le regole, ma non le applica sempre. Linguaggio generico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Arial" panose="020B0604020202020204" pitchFamily="34" charset="0"/>
                        </a:rPr>
                        <a:t>applica le regole. Usa un linguaggio appropriato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effectLst/>
                          <a:latin typeface="Arial" panose="020B0604020202020204" pitchFamily="34" charset="0"/>
                        </a:rPr>
                        <a:t>riflette sulle regole e le strategie. Linguaggio tecnico rielaborato</a:t>
                      </a:r>
                    </a:p>
                  </a:txBody>
                  <a:tcPr marL="6148" marR="6148" marT="61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22833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2842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:a16="http://schemas.microsoft.com/office/drawing/2014/main" id="{2F99E964-F03D-2DEB-9A30-C549A1018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476672"/>
            <a:ext cx="6048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2400" dirty="0">
                <a:solidFill>
                  <a:srgbClr val="000099"/>
                </a:solidFill>
              </a:rPr>
              <a:t>Riflessioni…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AC249B1-8EBB-8F9A-A676-4E1B6CC03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8E7C05D0-841E-AAFD-E1E7-51EE3CDDCE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8000785"/>
              </p:ext>
            </p:extLst>
          </p:nvPr>
        </p:nvGraphicFramePr>
        <p:xfrm>
          <a:off x="683568" y="933873"/>
          <a:ext cx="7848871" cy="5663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392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>
            <a:extLst>
              <a:ext uri="{FF2B5EF4-FFF2-40B4-BE49-F238E27FC236}">
                <a16:creationId xmlns:a16="http://schemas.microsoft.com/office/drawing/2014/main" id="{DBAA381C-3636-A5C7-6276-6BF0247AA4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0486" name="Text Box 4">
            <a:extLst>
              <a:ext uri="{FF2B5EF4-FFF2-40B4-BE49-F238E27FC236}">
                <a16:creationId xmlns:a16="http://schemas.microsoft.com/office/drawing/2014/main" id="{90CC3FE3-23AA-B5BA-555B-4DEF07992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068638"/>
            <a:ext cx="23749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Formazione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Didattica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Obiettivi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Compiti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chemeClr val="tx2"/>
                </a:solidFill>
              </a:rPr>
              <a:t>Valutazione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2400">
                <a:solidFill>
                  <a:srgbClr val="FF0000"/>
                </a:solidFill>
              </a:rPr>
              <a:t>Metodo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A02D1BEF-F449-EB07-995A-3A6DC6058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2513" y="3330575"/>
            <a:ext cx="4837112" cy="178435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69875" indent="-269875" eaLnBrk="1" hangingPunct="1">
              <a:spcBef>
                <a:spcPts val="1200"/>
              </a:spcBef>
              <a:defRPr/>
            </a:pPr>
            <a:r>
              <a:rPr lang="it-IT" sz="2000" dirty="0">
                <a:solidFill>
                  <a:srgbClr val="000099"/>
                </a:solidFill>
              </a:rPr>
              <a:t>Riflettere sugli errori e sulle strategie</a:t>
            </a:r>
          </a:p>
          <a:p>
            <a:pPr marL="269875" indent="-269875" eaLnBrk="1" hangingPunct="1">
              <a:spcBef>
                <a:spcPts val="1200"/>
              </a:spcBef>
              <a:defRPr/>
            </a:pPr>
            <a:r>
              <a:rPr lang="it-IT" sz="2000" dirty="0">
                <a:solidFill>
                  <a:srgbClr val="000099"/>
                </a:solidFill>
              </a:rPr>
              <a:t>Metodo scientifico</a:t>
            </a:r>
          </a:p>
          <a:p>
            <a:pPr marL="269875" indent="-269875" eaLnBrk="1" hangingPunct="1">
              <a:spcBef>
                <a:spcPts val="1200"/>
              </a:spcBef>
              <a:defRPr/>
            </a:pPr>
            <a:r>
              <a:rPr lang="it-IT" altLang="it-IT" sz="2000" dirty="0">
                <a:solidFill>
                  <a:srgbClr val="000099"/>
                </a:solidFill>
              </a:rPr>
              <a:t>Ricaduta filosofica ed esistenziale</a:t>
            </a:r>
          </a:p>
          <a:p>
            <a:pPr marL="269875" indent="-269875" eaLnBrk="1" hangingPunct="1">
              <a:spcBef>
                <a:spcPts val="1200"/>
              </a:spcBef>
              <a:defRPr/>
            </a:pPr>
            <a:r>
              <a:rPr lang="it-IT" altLang="it-IT" sz="2000" dirty="0">
                <a:solidFill>
                  <a:srgbClr val="000099"/>
                </a:solidFill>
              </a:rPr>
              <a:t>Coinvolgimento estetico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E1CAB650-DA9D-24A7-C91C-9476A6698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2228850"/>
            <a:ext cx="2743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dirty="0">
                <a:solidFill>
                  <a:schemeClr val="tx2"/>
                </a:solidFill>
              </a:rPr>
              <a:t>Azioni Didattiche </a:t>
            </a:r>
          </a:p>
        </p:txBody>
      </p:sp>
      <p:sp>
        <p:nvSpPr>
          <p:cNvPr id="3" name="Line 5">
            <a:extLst>
              <a:ext uri="{FF2B5EF4-FFF2-40B4-BE49-F238E27FC236}">
                <a16:creationId xmlns:a16="http://schemas.microsoft.com/office/drawing/2014/main" id="{75DEBD47-7AA2-231F-8AF6-B15CF6A532CE}"/>
              </a:ext>
            </a:extLst>
          </p:cNvPr>
          <p:cNvSpPr>
            <a:spLocks noChangeShapeType="1"/>
          </p:cNvSpPr>
          <p:nvPr/>
        </p:nvSpPr>
        <p:spPr bwMode="auto">
          <a:xfrm>
            <a:off x="5724525" y="1076325"/>
            <a:ext cx="1727200" cy="98425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AABB588B-5E00-31D3-E812-43BC2A26A6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404664"/>
            <a:ext cx="86407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cosa possiamo fare?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  <p:bldP spid="4" grpId="0" build="p" bldLvl="2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>
            <a:extLst>
              <a:ext uri="{FF2B5EF4-FFF2-40B4-BE49-F238E27FC236}">
                <a16:creationId xmlns:a16="http://schemas.microsoft.com/office/drawing/2014/main" id="{B3427841-3BA9-E0E1-68CF-D9D958A4C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94CFE314-88B7-3A01-F34A-DA3CBE100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263" y="3043238"/>
            <a:ext cx="7578725" cy="2899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it-IT" altLang="it-IT" sz="2400" dirty="0">
                <a:solidFill>
                  <a:srgbClr val="000099"/>
                </a:solidFill>
              </a:rPr>
              <a:t>Relazioni interpersonali, uno a uno</a:t>
            </a:r>
          </a:p>
          <a:p>
            <a:pPr>
              <a:buFontTx/>
              <a:buNone/>
            </a:pPr>
            <a:endParaRPr lang="it-IT" altLang="it-IT" sz="2400" dirty="0">
              <a:solidFill>
                <a:srgbClr val="000099"/>
              </a:solidFill>
            </a:endParaRPr>
          </a:p>
          <a:p>
            <a:pPr>
              <a:buFontTx/>
              <a:buNone/>
            </a:pPr>
            <a:r>
              <a:rPr lang="it-IT" altLang="it-IT" sz="2400" dirty="0"/>
              <a:t>Al fine di contrastare l’abbandono scolastico, gli studenti che mostrano particolari fragilità, motivazionali e/o disciplinari, vanno accompagnati all’interno di percorsi individuali di rafforzamento;</a:t>
            </a:r>
          </a:p>
          <a:p>
            <a:pPr>
              <a:buFontTx/>
              <a:buNone/>
            </a:pPr>
            <a:r>
              <a:rPr lang="it-IT" altLang="it-IT" sz="2400" dirty="0"/>
              <a:t>L’insegnante diventa un facilitatore, un coach.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87E37C70-E64F-961E-A6A5-5B44087BBD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2" y="2228850"/>
            <a:ext cx="31892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dirty="0">
                <a:solidFill>
                  <a:schemeClr val="tx2"/>
                </a:solidFill>
              </a:rPr>
              <a:t>Approcci Relazionali</a:t>
            </a:r>
          </a:p>
        </p:txBody>
      </p:sp>
      <p:sp>
        <p:nvSpPr>
          <p:cNvPr id="7" name="Line 5">
            <a:extLst>
              <a:ext uri="{FF2B5EF4-FFF2-40B4-BE49-F238E27FC236}">
                <a16:creationId xmlns:a16="http://schemas.microsoft.com/office/drawing/2014/main" id="{FC876AA9-90A9-21EE-02D7-2B571F8B944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92275" y="1076325"/>
            <a:ext cx="1727200" cy="98425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55599EA7-5604-75B2-2524-06BE102B9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404664"/>
            <a:ext cx="86407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cosa possiamo fare?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  <p:bldP spid="2" grpId="0" build="p" bldLvl="2"/>
      <p:bldP spid="6" grpId="0" build="p" bldLvl="2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1">
            <a:extLst>
              <a:ext uri="{FF2B5EF4-FFF2-40B4-BE49-F238E27FC236}">
                <a16:creationId xmlns:a16="http://schemas.microsoft.com/office/drawing/2014/main" id="{6B4E007F-9859-E62E-D886-56E219465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1432908"/>
            <a:ext cx="7488832" cy="4708981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it-IT" sz="2400" dirty="0">
                <a:solidFill>
                  <a:srgbClr val="FF0000"/>
                </a:solidFill>
              </a:rPr>
              <a:t>I ragazzi soffrono di nascosto.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it-IT" sz="2400" dirty="0">
                <a:solidFill>
                  <a:srgbClr val="FF0000"/>
                </a:solidFill>
              </a:rPr>
              <a:t>I loro comportamenti inappropriati sono il segnale di un problema, che spesso non riescono a condividere in famiglia, perché a quest'età non c’è dialogo.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it-IT" sz="2400" dirty="0">
                <a:solidFill>
                  <a:srgbClr val="FF0000"/>
                </a:solidFill>
              </a:rPr>
              <a:t>Non è tanto importante «fare» o «fargli fare» questa o quella cosa, ma esserci, stargli vicino e accoglierli, accettarli nelle loro debolezze.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it-IT" sz="2400" dirty="0">
                <a:solidFill>
                  <a:srgbClr val="FF0000"/>
                </a:solidFill>
              </a:rPr>
              <a:t>Siate persone motivate dalla cura dello studente, siate disponibili ad un Incontro vero, autentico, e instaurate dialoghi di fiducia, al di quanto sa e di quanto fa in classe.</a:t>
            </a:r>
            <a:endParaRPr lang="it-IT" altLang="it-IT" sz="2400" dirty="0">
              <a:solidFill>
                <a:srgbClr val="FF0000"/>
              </a:solidFill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2F99E964-F03D-2DEB-9A30-C549A1018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476672"/>
            <a:ext cx="6048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2400" dirty="0">
                <a:solidFill>
                  <a:srgbClr val="000099"/>
                </a:solidFill>
              </a:rPr>
              <a:t>Riflessioni…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AC249B1-8EBB-8F9A-A676-4E1B6CC03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</p:spTree>
    <p:extLst>
      <p:ext uri="{BB962C8B-B14F-4D97-AF65-F5344CB8AC3E}">
        <p14:creationId xmlns:p14="http://schemas.microsoft.com/office/powerpoint/2010/main" val="3640246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2" animBg="1"/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>
            <a:extLst>
              <a:ext uri="{FF2B5EF4-FFF2-40B4-BE49-F238E27FC236}">
                <a16:creationId xmlns:a16="http://schemas.microsoft.com/office/drawing/2014/main" id="{112F4F15-15EE-5C6B-B8AC-E90D2A86A9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B61DABB7-78A9-6F96-5D87-1DAB54A325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50" y="3043238"/>
            <a:ext cx="8402638" cy="326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it-IT" altLang="it-IT" sz="2400" dirty="0">
                <a:solidFill>
                  <a:srgbClr val="000099"/>
                </a:solidFill>
              </a:rPr>
              <a:t>Guidarli nella relazione in gruppi</a:t>
            </a:r>
          </a:p>
          <a:p>
            <a:pPr>
              <a:buFontTx/>
              <a:buNone/>
            </a:pPr>
            <a:r>
              <a:rPr lang="it-IT" altLang="it-IT" sz="2400" dirty="0">
                <a:solidFill>
                  <a:srgbClr val="000099"/>
                </a:solidFill>
              </a:rPr>
              <a:t>(cooperative learning)</a:t>
            </a:r>
          </a:p>
          <a:p>
            <a:pPr>
              <a:buFontTx/>
              <a:buNone/>
            </a:pPr>
            <a:r>
              <a:rPr lang="it-IT" altLang="it-IT" sz="2400" dirty="0"/>
              <a:t>Le studentesse e gli studenti che mostrano particolari fragilità disciplinari vanno accompagnati all’interno di piccoli gruppi.</a:t>
            </a:r>
          </a:p>
          <a:p>
            <a:pPr>
              <a:buFontTx/>
              <a:buNone/>
            </a:pPr>
            <a:r>
              <a:rPr lang="it-IT" altLang="it-IT" sz="2400" dirty="0"/>
              <a:t>Tra i compagni possono esprimere una maggior motivazione o </a:t>
            </a:r>
            <a:r>
              <a:rPr lang="it-IT" altLang="it-IT" sz="2400" dirty="0" err="1"/>
              <a:t>ri</a:t>
            </a:r>
            <a:r>
              <a:rPr lang="it-IT" altLang="it-IT" sz="2400" dirty="0"/>
              <a:t>-motivazione, riscoprendo la capacità di attenzione e di impegno.</a:t>
            </a: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EB8E933E-EA09-5C4F-8C5C-79601ED16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2" y="2228850"/>
            <a:ext cx="31892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dirty="0">
                <a:solidFill>
                  <a:schemeClr val="tx2"/>
                </a:solidFill>
              </a:rPr>
              <a:t>Approcci Relazionali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7B171B55-EBCD-0A24-8EC6-7E5ACA9B917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92275" y="1076325"/>
            <a:ext cx="1727200" cy="98425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6CE97939-A6F4-E755-B819-BC25AAC7E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404664"/>
            <a:ext cx="86407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cosa possiamo fare?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  <p:bldP spid="2" grpId="0" build="p" bldLvl="2"/>
      <p:bldP spid="3" grpId="0" build="p" bldLvl="2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1">
            <a:extLst>
              <a:ext uri="{FF2B5EF4-FFF2-40B4-BE49-F238E27FC236}">
                <a16:creationId xmlns:a16="http://schemas.microsoft.com/office/drawing/2014/main" id="{6B4E007F-9859-E62E-D886-56E219465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158999"/>
            <a:ext cx="8568952" cy="5078313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it-IT" sz="2400" dirty="0">
                <a:solidFill>
                  <a:srgbClr val="FF0000"/>
                </a:solidFill>
              </a:rPr>
              <a:t>Nel gruppo non è importante tanto l'attività proposta, ma la relazione instaurata. Il docente deve vigilare sulla relazione: che non ci sia disprezzo, violenza, dominio, svilimento. 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it-IT" sz="2400" dirty="0">
                <a:solidFill>
                  <a:srgbClr val="FF0000"/>
                </a:solidFill>
              </a:rPr>
              <a:t>Bisogna lavorare insieme e confrontarsi per imparare la collaborazione, la fiducia  la responsabilità, la fedeltà al ruolo.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it-IT" sz="2400" dirty="0">
                <a:solidFill>
                  <a:srgbClr val="FF0000"/>
                </a:solidFill>
              </a:rPr>
              <a:t>Non si tratta di dare regole e/o controllare, ma di accogliere e proporre avventure/sfide, invitarli a conoscersi, mettendo in loro il desiderio di migliorare.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it-IT" sz="2400" dirty="0">
                <a:solidFill>
                  <a:srgbClr val="FF0000"/>
                </a:solidFill>
              </a:rPr>
              <a:t>Tutti vogliono migliorare;  spesso non lo fanno per </a:t>
            </a:r>
            <a:r>
              <a:rPr lang="it-IT" sz="2400" u="sng" dirty="0">
                <a:solidFill>
                  <a:srgbClr val="FF0000"/>
                </a:solidFill>
              </a:rPr>
              <a:t>impotenza indotta</a:t>
            </a:r>
            <a:r>
              <a:rPr lang="it-IT" sz="2400" dirty="0">
                <a:solidFill>
                  <a:srgbClr val="FF0000"/>
                </a:solidFill>
              </a:rPr>
              <a:t>, perché hanno paura di fallire e di essere giudicati. Il gruppo è un ambiente protetto in cui possono provare nuove strategie.</a:t>
            </a:r>
            <a:endParaRPr lang="it-IT" altLang="it-IT" sz="2400" dirty="0">
              <a:solidFill>
                <a:srgbClr val="FF0000"/>
              </a:solidFill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2F99E964-F03D-2DEB-9A30-C549A1018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476672"/>
            <a:ext cx="6048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2400" dirty="0">
                <a:solidFill>
                  <a:srgbClr val="000099"/>
                </a:solidFill>
              </a:rPr>
              <a:t>Riflessioni…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AC249B1-8EBB-8F9A-A676-4E1B6CC03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</p:spTree>
    <p:extLst>
      <p:ext uri="{BB962C8B-B14F-4D97-AF65-F5344CB8AC3E}">
        <p14:creationId xmlns:p14="http://schemas.microsoft.com/office/powerpoint/2010/main" val="184636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2" animBg="1"/>
      <p:bldP spid="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>
            <a:extLst>
              <a:ext uri="{FF2B5EF4-FFF2-40B4-BE49-F238E27FC236}">
                <a16:creationId xmlns:a16="http://schemas.microsoft.com/office/drawing/2014/main" id="{52FF437B-9145-614E-5352-FE43FC3E2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3045254B-FD41-8AF8-15D3-2FC50A5DD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075" y="3068638"/>
            <a:ext cx="8567738" cy="252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it-IT" altLang="it-IT" sz="2400" dirty="0">
                <a:solidFill>
                  <a:srgbClr val="000099"/>
                </a:solidFill>
              </a:rPr>
              <a:t>INCONTRI CON LE FAMIGLIE</a:t>
            </a:r>
          </a:p>
          <a:p>
            <a:pPr>
              <a:buFontTx/>
              <a:buNone/>
            </a:pPr>
            <a:endParaRPr lang="it-IT" altLang="it-IT" sz="2400" dirty="0"/>
          </a:p>
          <a:p>
            <a:pPr>
              <a:buFontTx/>
              <a:buNone/>
            </a:pPr>
            <a:r>
              <a:rPr lang="it-IT" altLang="it-IT" sz="2400" dirty="0"/>
              <a:t>coinvolgiamo le famiglie nel contrasto all’abbandono scolastico e favoriamo una loro partecipazione attiva:</a:t>
            </a:r>
          </a:p>
          <a:p>
            <a:pPr>
              <a:buFontTx/>
              <a:buNone/>
            </a:pPr>
            <a:r>
              <a:rPr lang="it-IT" altLang="it-IT" sz="2400" dirty="0"/>
              <a:t>Anche i genitori possono orientarci ed essere orientati, siamo alleati naturali in questa sfida.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47FA84BE-6AAE-8A7B-68CD-9A813CC64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2" y="2228850"/>
            <a:ext cx="31892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dirty="0">
                <a:solidFill>
                  <a:schemeClr val="tx2"/>
                </a:solidFill>
              </a:rPr>
              <a:t>Approcci Relazionali</a:t>
            </a:r>
          </a:p>
        </p:txBody>
      </p:sp>
      <p:sp>
        <p:nvSpPr>
          <p:cNvPr id="7" name="Line 5">
            <a:extLst>
              <a:ext uri="{FF2B5EF4-FFF2-40B4-BE49-F238E27FC236}">
                <a16:creationId xmlns:a16="http://schemas.microsoft.com/office/drawing/2014/main" id="{081C66FB-00FE-ECCD-F0DC-DB0CFA007F4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92275" y="1076325"/>
            <a:ext cx="1727200" cy="98425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774F4CF7-12A6-BFF9-90E8-B06A428B8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404664"/>
            <a:ext cx="86407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cosa possiamo fare?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  <p:bldP spid="2" grpId="0" build="p" bldLvl="2"/>
      <p:bldP spid="6" grpId="0" build="p" bldLvl="2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1">
            <a:extLst>
              <a:ext uri="{FF2B5EF4-FFF2-40B4-BE49-F238E27FC236}">
                <a16:creationId xmlns:a16="http://schemas.microsoft.com/office/drawing/2014/main" id="{6B4E007F-9859-E62E-D886-56E219465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1470506"/>
            <a:ext cx="7488832" cy="4893647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it-IT" sz="2400" dirty="0">
                <a:solidFill>
                  <a:srgbClr val="FF0000"/>
                </a:solidFill>
              </a:rPr>
              <a:t>Non si fa scuola ai genitori.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it-IT" sz="2400" dirty="0">
                <a:solidFill>
                  <a:srgbClr val="FF0000"/>
                </a:solidFill>
              </a:rPr>
              <a:t>Insegnanti e genitori sono corresponsabili e alleati, in due posizioni diverse, con due punti di vista diversi.</a:t>
            </a:r>
            <a:br>
              <a:rPr lang="it-IT" sz="2400" dirty="0">
                <a:solidFill>
                  <a:srgbClr val="FF0000"/>
                </a:solidFill>
              </a:rPr>
            </a:br>
            <a:r>
              <a:rPr lang="it-IT" sz="2400" dirty="0">
                <a:solidFill>
                  <a:srgbClr val="FF0000"/>
                </a:solidFill>
              </a:rPr>
              <a:t>Bisogna unire i punti di vista per inquadrare un problema a tutto tondo e capirlo fino in fondo.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it-IT" sz="2400" dirty="0">
                <a:solidFill>
                  <a:srgbClr val="FF0000"/>
                </a:solidFill>
              </a:rPr>
              <a:t>Poi si cercano soluzioni, con suggerimenti incrociati, anche cercando la guida di un esperto.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it-IT" sz="2400" dirty="0">
                <a:solidFill>
                  <a:srgbClr val="FF0000"/>
                </a:solidFill>
              </a:rPr>
              <a:t>Ognuno è protagonista e responsabile dei risultati.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it-IT" altLang="it-IT" sz="2400" dirty="0">
                <a:solidFill>
                  <a:srgbClr val="FF0000"/>
                </a:solidFill>
              </a:rPr>
              <a:t>Può essere utile, anche col metodo dell’autoaiuto, unire genitori che hanno situazioni simili, ma che non si conoscono.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2F99E964-F03D-2DEB-9A30-C549A1018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476672"/>
            <a:ext cx="6048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2400" dirty="0">
                <a:solidFill>
                  <a:srgbClr val="000099"/>
                </a:solidFill>
              </a:rPr>
              <a:t>Riflessioni…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AC249B1-8EBB-8F9A-A676-4E1B6CC03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</p:spTree>
    <p:extLst>
      <p:ext uri="{BB962C8B-B14F-4D97-AF65-F5344CB8AC3E}">
        <p14:creationId xmlns:p14="http://schemas.microsoft.com/office/powerpoint/2010/main" val="383917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2" animBg="1"/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>
            <a:extLst>
              <a:ext uri="{FF2B5EF4-FFF2-40B4-BE49-F238E27FC236}">
                <a16:creationId xmlns:a16="http://schemas.microsoft.com/office/drawing/2014/main" id="{1A0A39EF-63E2-77F3-B7C0-E46FE4BD59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7D185ED2-0FA6-B1A1-1938-C40D983E0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871788"/>
            <a:ext cx="8393112" cy="385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it-IT" altLang="it-IT" sz="2400" dirty="0">
                <a:solidFill>
                  <a:srgbClr val="000099"/>
                </a:solidFill>
              </a:rPr>
              <a:t>ATTIVITA’ EXTRA CURRICOLARI</a:t>
            </a:r>
          </a:p>
          <a:p>
            <a:pPr>
              <a:buFontTx/>
              <a:buNone/>
            </a:pPr>
            <a:r>
              <a:rPr lang="it-IT" altLang="it-IT" sz="2400" dirty="0">
                <a:solidFill>
                  <a:srgbClr val="000099"/>
                </a:solidFill>
              </a:rPr>
              <a:t>(gruppi)</a:t>
            </a:r>
          </a:p>
          <a:p>
            <a:pPr>
              <a:buFontTx/>
              <a:buNone/>
            </a:pPr>
            <a:endParaRPr lang="it-IT" altLang="it-IT" sz="2400" dirty="0">
              <a:solidFill>
                <a:srgbClr val="000099"/>
              </a:solidFill>
            </a:endParaRPr>
          </a:p>
          <a:p>
            <a:pPr>
              <a:buFontTx/>
              <a:buNone/>
            </a:pPr>
            <a:r>
              <a:rPr lang="it-IT" altLang="it-IT" sz="2200" dirty="0"/>
              <a:t>Percorsi formativi e laboratoriali extracurriculari, afferenti a diverse discipline e tematiche in coerenza con gli obiettivi specifici dell’intervento progettato dalla scuola, anche in rete con il territorio.</a:t>
            </a:r>
          </a:p>
          <a:p>
            <a:pPr>
              <a:buFontTx/>
              <a:buNone/>
            </a:pPr>
            <a:r>
              <a:rPr lang="it-IT" altLang="it-IT" sz="2200" dirty="0"/>
              <a:t>I percorsi per studenti possono essere di volta in volta autonomamente definiti (disciplinari, interdisciplinari, cinema, teatro, sport, musica, etc.). </a:t>
            </a: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364AC82C-E2B5-0193-EA46-141F89886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2" y="2228850"/>
            <a:ext cx="31892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dirty="0">
                <a:solidFill>
                  <a:schemeClr val="tx2"/>
                </a:solidFill>
              </a:rPr>
              <a:t>Approcci Relazionali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C2FAB570-5D65-48A5-DE21-E1685E2D86E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92275" y="1076325"/>
            <a:ext cx="1727200" cy="98425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9C4BEE3D-09FE-3CF5-3905-2D71ADD0C4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404664"/>
            <a:ext cx="86407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cosa possiamo fare?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  <p:bldP spid="2" grpId="0" build="p" bldLvl="2"/>
      <p:bldP spid="3" grpId="0" build="p" bldLvl="2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1">
            <a:extLst>
              <a:ext uri="{FF2B5EF4-FFF2-40B4-BE49-F238E27FC236}">
                <a16:creationId xmlns:a16="http://schemas.microsoft.com/office/drawing/2014/main" id="{6B4E007F-9859-E62E-D886-56E219465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1166842"/>
            <a:ext cx="7848872" cy="5078313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it-IT" sz="2400" dirty="0">
                <a:solidFill>
                  <a:srgbClr val="FF0000"/>
                </a:solidFill>
              </a:rPr>
              <a:t>Le attività co-curricolari sono esperienze di PBL o learning by </a:t>
            </a:r>
            <a:r>
              <a:rPr lang="it-IT" sz="2400" dirty="0" err="1">
                <a:solidFill>
                  <a:srgbClr val="FF0000"/>
                </a:solidFill>
              </a:rPr>
              <a:t>doing</a:t>
            </a:r>
            <a:r>
              <a:rPr lang="it-IT" sz="2400" dirty="0">
                <a:solidFill>
                  <a:srgbClr val="FF0000"/>
                </a:solidFill>
              </a:rPr>
              <a:t>: i ragazzi sperimentano, ricercano, inventano, scoprono  sono protagonisti e trascinano.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it-IT" sz="2400" dirty="0">
                <a:solidFill>
                  <a:srgbClr val="FF0000"/>
                </a:solidFill>
              </a:rPr>
              <a:t>Attenzione a non proporre una scuola al quadrato, dove devono eseguire e memorizzare, dove l’adulto – magari un esperto di un’associazione – guida, decide, assegna, secondo un modello «militare».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it-IT" sz="2400" dirty="0">
                <a:solidFill>
                  <a:srgbClr val="FF0000"/>
                </a:solidFill>
              </a:rPr>
              <a:t>Per trovare i talenti dei ragazzi bisogna lasciarli fare, anche se  indirizzati e aiutati. lasciarli affrontare e risolvere i problemi, anche sbagliando, con attenzione al processo e non al prodotto.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it-IT" sz="2400" dirty="0">
                <a:solidFill>
                  <a:srgbClr val="FF0000"/>
                </a:solidFill>
              </a:rPr>
              <a:t>È utile l’inserimento di peer educator e ragazzi leader. 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2F99E964-F03D-2DEB-9A30-C549A1018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476672"/>
            <a:ext cx="6048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2400" dirty="0">
                <a:solidFill>
                  <a:srgbClr val="000099"/>
                </a:solidFill>
              </a:rPr>
              <a:t>Riflessioni…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AC249B1-8EBB-8F9A-A676-4E1B6CC03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</p:spTree>
    <p:extLst>
      <p:ext uri="{BB962C8B-B14F-4D97-AF65-F5344CB8AC3E}">
        <p14:creationId xmlns:p14="http://schemas.microsoft.com/office/powerpoint/2010/main" val="308426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2" animBg="1"/>
      <p:bldP spid="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>
            <a:extLst>
              <a:ext uri="{FF2B5EF4-FFF2-40B4-BE49-F238E27FC236}">
                <a16:creationId xmlns:a16="http://schemas.microsoft.com/office/drawing/2014/main" id="{3A5A5A1B-5E2A-E63F-0D19-EEF4332EE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2132856"/>
            <a:ext cx="8731250" cy="3933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it-IT" altLang="it-IT" sz="2400" dirty="0">
                <a:solidFill>
                  <a:srgbClr val="000099"/>
                </a:solidFill>
              </a:rPr>
              <a:t>Un contesto educativo complessivamente favorevole all’apprendimento per tutti e, in particolare, per le studentesse e gli studenti con maggiori difficoltà e a rischio di abbandono.</a:t>
            </a:r>
          </a:p>
          <a:p>
            <a:pPr>
              <a:buFontTx/>
              <a:buNone/>
            </a:pPr>
            <a:r>
              <a:rPr lang="it-IT" altLang="it-IT" sz="2400" dirty="0">
                <a:solidFill>
                  <a:srgbClr val="000099"/>
                </a:solidFill>
              </a:rPr>
              <a:t>Gli interventi sostenuti dall’investimento 1.4 mirano a:</a:t>
            </a:r>
          </a:p>
          <a:p>
            <a:pPr>
              <a:buFontTx/>
              <a:buAutoNum type="alphaLcParenR"/>
            </a:pPr>
            <a:r>
              <a:rPr lang="it-IT" altLang="it-IT" sz="2400" dirty="0"/>
              <a:t>potenziare le </a:t>
            </a:r>
            <a:r>
              <a:rPr lang="it-IT" altLang="it-IT" sz="2400" dirty="0">
                <a:solidFill>
                  <a:srgbClr val="FF0000"/>
                </a:solidFill>
              </a:rPr>
              <a:t>competenze di base </a:t>
            </a:r>
            <a:r>
              <a:rPr lang="it-IT" altLang="it-IT" sz="2400" dirty="0"/>
              <a:t>a partire dalle scuole secondarie di primo grado con attenzione ai </a:t>
            </a:r>
            <a:r>
              <a:rPr lang="it-IT" altLang="it-IT" sz="2400" dirty="0">
                <a:solidFill>
                  <a:srgbClr val="FF0000"/>
                </a:solidFill>
              </a:rPr>
              <a:t>singoli studenti fragili</a:t>
            </a:r>
            <a:r>
              <a:rPr lang="it-IT" altLang="it-IT" sz="2400" dirty="0"/>
              <a:t>, organizzando un ordinario lavoro di recupero e consolidamento delle conoscenze e </a:t>
            </a:r>
            <a:r>
              <a:rPr lang="it-IT" altLang="it-IT" sz="2400" dirty="0">
                <a:solidFill>
                  <a:srgbClr val="FF0000"/>
                </a:solidFill>
              </a:rPr>
              <a:t>competenze irrinunciabili </a:t>
            </a:r>
            <a:r>
              <a:rPr lang="it-IT" altLang="it-IT" sz="2400" dirty="0"/>
              <a:t>anche per gruppi a ciò dedicati per ridurre quanto prima e preventivamente i divari territoriali ad esse connesse;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03B9A47F-2457-9C57-C4F5-267298B0F7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5604" name="Text Box 2">
            <a:extLst>
              <a:ext uri="{FF2B5EF4-FFF2-40B4-BE49-F238E27FC236}">
                <a16:creationId xmlns:a16="http://schemas.microsoft.com/office/drawing/2014/main" id="{013BA3D0-3E2B-4786-F5A8-4CF5D9BF4F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588963"/>
            <a:ext cx="8640762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>
                <a:solidFill>
                  <a:srgbClr val="FF0000"/>
                </a:solidFill>
                <a:latin typeface="Arial Black" panose="020B0A04020102020204" pitchFamily="34" charset="0"/>
              </a:rPr>
              <a:t>PNRR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>
                <a:solidFill>
                  <a:srgbClr val="FF0000"/>
                </a:solidFill>
                <a:latin typeface="Arial Black" panose="020B0A04020102020204" pitchFamily="34" charset="0"/>
              </a:rPr>
              <a:t>finalità e obiettivi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bldLvl="2"/>
      <p:bldP spid="307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3">
            <a:extLst>
              <a:ext uri="{FF2B5EF4-FFF2-40B4-BE49-F238E27FC236}">
                <a16:creationId xmlns:a16="http://schemas.microsoft.com/office/drawing/2014/main" id="{3444B2B5-5FE7-3861-2AD3-3BF91FFB1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2132856"/>
            <a:ext cx="8731250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it-IT" altLang="it-IT" sz="2400" dirty="0">
                <a:solidFill>
                  <a:srgbClr val="000099"/>
                </a:solidFill>
              </a:rPr>
              <a:t>Un contesto educativo complessivamente favorevole all’apprendimento per tutti e, in particolare, per le studentesse e gli studenti con maggiori difficoltà e a rischio di abbandono.</a:t>
            </a:r>
          </a:p>
          <a:p>
            <a:pPr>
              <a:buFontTx/>
              <a:buNone/>
            </a:pPr>
            <a:r>
              <a:rPr lang="it-IT" altLang="it-IT" sz="2400" dirty="0">
                <a:solidFill>
                  <a:srgbClr val="000099"/>
                </a:solidFill>
              </a:rPr>
              <a:t>Gli interventi sostenuti dall’investimento 1.4 mirano a: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BFFECC67-D425-CCE3-2FCA-7013A8E144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6628" name="Text Box 2">
            <a:extLst>
              <a:ext uri="{FF2B5EF4-FFF2-40B4-BE49-F238E27FC236}">
                <a16:creationId xmlns:a16="http://schemas.microsoft.com/office/drawing/2014/main" id="{57F6D8DB-558A-5446-69DE-404446DB6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588963"/>
            <a:ext cx="8640762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>
                <a:solidFill>
                  <a:srgbClr val="FF0000"/>
                </a:solidFill>
                <a:latin typeface="Arial Black" panose="020B0A04020102020204" pitchFamily="34" charset="0"/>
              </a:rPr>
              <a:t>PNRR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>
                <a:solidFill>
                  <a:srgbClr val="FF0000"/>
                </a:solidFill>
                <a:latin typeface="Arial Black" panose="020B0A04020102020204" pitchFamily="34" charset="0"/>
              </a:rPr>
              <a:t>finalità e obiettivi</a:t>
            </a: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99541948-2199-FD0E-DB0C-85317F1808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606" y="3718679"/>
            <a:ext cx="8393112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AutoNum type="alphaLcParenR" startAt="2"/>
            </a:pPr>
            <a:r>
              <a:rPr lang="it-IT" altLang="it-IT" sz="2200" dirty="0"/>
              <a:t>nel primo e nel secondo ciclo contrastare la dispersione scolastica e </a:t>
            </a:r>
            <a:r>
              <a:rPr lang="it-IT" altLang="it-IT" sz="2200" dirty="0">
                <a:solidFill>
                  <a:srgbClr val="FF0000"/>
                </a:solidFill>
              </a:rPr>
              <a:t>promuovere il successo formativo</a:t>
            </a:r>
            <a:r>
              <a:rPr lang="it-IT" altLang="it-IT" sz="2200" dirty="0"/>
              <a:t>, anche in un’ottica di genere, tramite un approccio globale e integrato, teso a </a:t>
            </a:r>
            <a:r>
              <a:rPr lang="it-IT" altLang="it-IT" sz="2200" dirty="0">
                <a:solidFill>
                  <a:srgbClr val="FF0000"/>
                </a:solidFill>
              </a:rPr>
              <a:t>motivare ciascuno </a:t>
            </a:r>
            <a:r>
              <a:rPr lang="it-IT" altLang="it-IT" sz="2200" dirty="0"/>
              <a:t>rafforzandone le inclinazioni e i talenti, lavorando, tra scuola e fuori scuola, grazie ad </a:t>
            </a:r>
            <a:r>
              <a:rPr lang="it-IT" altLang="it-IT" sz="2200" dirty="0">
                <a:solidFill>
                  <a:srgbClr val="FF0000"/>
                </a:solidFill>
              </a:rPr>
              <a:t>alleanze tra scuola e risorse del territorio</a:t>
            </a:r>
            <a:r>
              <a:rPr lang="it-IT" altLang="it-IT" sz="2200" dirty="0"/>
              <a:t>, enti locali (Comuni, Province e Città metropolitane), comunità locali e organizzazioni del volontariato e del terzo settore, curando in modo costante i passaggi tra scuole e l’orientamento;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  <p:bldP spid="3" grpId="0" build="p" bldLvl="2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3">
            <a:extLst>
              <a:ext uri="{FF2B5EF4-FFF2-40B4-BE49-F238E27FC236}">
                <a16:creationId xmlns:a16="http://schemas.microsoft.com/office/drawing/2014/main" id="{71C0C05A-4252-0534-E91D-06303C637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2132856"/>
            <a:ext cx="8731250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it-IT" altLang="it-IT" sz="2400" dirty="0">
                <a:solidFill>
                  <a:srgbClr val="000099"/>
                </a:solidFill>
              </a:rPr>
              <a:t>Un contesto educativo complessivamente favorevole all’apprendimento per tutti e, in particolare, per le studentesse e gli studenti con maggiori difficoltà e a rischio di abbandono.</a:t>
            </a:r>
          </a:p>
          <a:p>
            <a:pPr>
              <a:buFontTx/>
              <a:buNone/>
            </a:pPr>
            <a:r>
              <a:rPr lang="it-IT" altLang="it-IT" sz="2400" dirty="0">
                <a:solidFill>
                  <a:srgbClr val="000099"/>
                </a:solidFill>
              </a:rPr>
              <a:t>Gli interventi sostenuti dall’investimento 1.4 mirano a: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6DA48B-3675-3BD2-567A-8FB8716BFC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7652" name="Text Box 2">
            <a:extLst>
              <a:ext uri="{FF2B5EF4-FFF2-40B4-BE49-F238E27FC236}">
                <a16:creationId xmlns:a16="http://schemas.microsoft.com/office/drawing/2014/main" id="{58551F8E-C83B-B4B6-43E8-F56D256CD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588963"/>
            <a:ext cx="8640762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>
                <a:solidFill>
                  <a:srgbClr val="FF0000"/>
                </a:solidFill>
                <a:latin typeface="Arial Black" panose="020B0A04020102020204" pitchFamily="34" charset="0"/>
              </a:rPr>
              <a:t>PNRR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>
                <a:solidFill>
                  <a:srgbClr val="FF0000"/>
                </a:solidFill>
                <a:latin typeface="Arial Black" panose="020B0A04020102020204" pitchFamily="34" charset="0"/>
              </a:rPr>
              <a:t>finalità e obiettivi</a:t>
            </a: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A3B20817-409E-1E01-55E7-F765A5AE2A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4005064"/>
            <a:ext cx="839311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AutoNum type="alphaLcParenR" startAt="3"/>
            </a:pPr>
            <a:r>
              <a:rPr lang="it-IT" altLang="it-IT" sz="2400" dirty="0"/>
              <a:t>promuovere </a:t>
            </a:r>
            <a:r>
              <a:rPr lang="it-IT" altLang="it-IT" sz="2400" dirty="0">
                <a:solidFill>
                  <a:srgbClr val="FF0000"/>
                </a:solidFill>
              </a:rPr>
              <a:t>l’inclusione sociale</a:t>
            </a:r>
            <a:r>
              <a:rPr lang="it-IT" altLang="it-IT" sz="2400" dirty="0"/>
              <a:t>, la cura di socializzazione e motivazione e l’educazione digitale integrata per le persone con </a:t>
            </a:r>
            <a:r>
              <a:rPr lang="it-IT" altLang="it-IT" sz="2400" dirty="0">
                <a:solidFill>
                  <a:srgbClr val="FF0000"/>
                </a:solidFill>
              </a:rPr>
              <a:t>disabilità</a:t>
            </a:r>
            <a:r>
              <a:rPr lang="it-IT" altLang="it-IT" sz="2400" dirty="0"/>
              <a:t> sensoriali e/o intellettive;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  <p:bldP spid="3" grpId="0" build="p" bldLvl="2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3">
            <a:extLst>
              <a:ext uri="{FF2B5EF4-FFF2-40B4-BE49-F238E27FC236}">
                <a16:creationId xmlns:a16="http://schemas.microsoft.com/office/drawing/2014/main" id="{31BEF0B9-E872-8D8C-15F2-3B66AC4A6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2132856"/>
            <a:ext cx="8731250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it-IT" altLang="it-IT" sz="2400" dirty="0">
                <a:solidFill>
                  <a:srgbClr val="000099"/>
                </a:solidFill>
              </a:rPr>
              <a:t>Un contesto educativo complessivamente favorevole all’apprendimento per tutti e, in particolare, per le studentesse e gli studenti con maggiori difficoltà e a rischio di abbandono.</a:t>
            </a:r>
          </a:p>
          <a:p>
            <a:pPr>
              <a:buFontTx/>
              <a:buNone/>
            </a:pPr>
            <a:r>
              <a:rPr lang="it-IT" altLang="it-IT" sz="2400" dirty="0">
                <a:solidFill>
                  <a:srgbClr val="000099"/>
                </a:solidFill>
              </a:rPr>
              <a:t>Gli interventi sostenuti dall’investimento 1.4 mirano a: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B36FFCA4-C1FD-A8B6-4929-DEE48DEB59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8676" name="Text Box 2">
            <a:extLst>
              <a:ext uri="{FF2B5EF4-FFF2-40B4-BE49-F238E27FC236}">
                <a16:creationId xmlns:a16="http://schemas.microsoft.com/office/drawing/2014/main" id="{BD9F081C-2A17-8F1F-6F80-782A8F938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588963"/>
            <a:ext cx="8640762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>
                <a:solidFill>
                  <a:srgbClr val="FF0000"/>
                </a:solidFill>
                <a:latin typeface="Arial Black" panose="020B0A04020102020204" pitchFamily="34" charset="0"/>
              </a:rPr>
              <a:t>PNRR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>
                <a:solidFill>
                  <a:srgbClr val="FF0000"/>
                </a:solidFill>
                <a:latin typeface="Arial Black" panose="020B0A04020102020204" pitchFamily="34" charset="0"/>
              </a:rPr>
              <a:t>finalità e obiettivi</a:t>
            </a: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2E36BE86-559C-6574-78E9-F2DCBC0D6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4005064"/>
            <a:ext cx="839311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AutoNum type="alphaLcParenR" startAt="4"/>
            </a:pPr>
            <a:r>
              <a:rPr lang="it-IT" altLang="it-IT" sz="2400" dirty="0"/>
              <a:t>promuovere un significativo miglioramento delle scuole coinvolte, la loro effettiva “</a:t>
            </a:r>
            <a:r>
              <a:rPr lang="it-IT" altLang="it-IT" sz="2400" dirty="0" err="1"/>
              <a:t>capacitazione</a:t>
            </a:r>
            <a:r>
              <a:rPr lang="it-IT" altLang="it-IT" sz="2400" dirty="0"/>
              <a:t>” dal punto di vista delle risorse interne e delle </a:t>
            </a:r>
            <a:r>
              <a:rPr lang="it-IT" altLang="it-IT" sz="2400" dirty="0">
                <a:solidFill>
                  <a:srgbClr val="FF0000"/>
                </a:solidFill>
              </a:rPr>
              <a:t>modalità organizzative</a:t>
            </a:r>
            <a:r>
              <a:rPr lang="it-IT" altLang="it-IT" sz="2400" dirty="0"/>
              <a:t>, pedagogiche e manageriali;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  <p:bldP spid="3" grpId="0" build="p" bldLvl="2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1">
            <a:extLst>
              <a:ext uri="{FF2B5EF4-FFF2-40B4-BE49-F238E27FC236}">
                <a16:creationId xmlns:a16="http://schemas.microsoft.com/office/drawing/2014/main" id="{6B4E007F-9859-E62E-D886-56E219465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172" y="372190"/>
            <a:ext cx="8641655" cy="6203045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2200" dirty="0">
                <a:solidFill>
                  <a:srgbClr val="000099"/>
                </a:solidFill>
              </a:rPr>
              <a:t>Per sostenere il contrasto dell’abbandono scolastico, all’interno di ciascuna istituzione scolastica beneficiaria, nell’ambito dell’autonomia di ciascuna scuola, è prevista la costituzione di un </a:t>
            </a:r>
            <a:r>
              <a:rPr lang="it-IT" sz="2200" dirty="0">
                <a:solidFill>
                  <a:srgbClr val="FF0000"/>
                </a:solidFill>
              </a:rPr>
              <a:t>team per la prevenzione della dispersione scolastica</a:t>
            </a:r>
            <a:r>
              <a:rPr lang="it-IT" sz="2200" dirty="0">
                <a:solidFill>
                  <a:srgbClr val="000099"/>
                </a:solidFill>
              </a:rPr>
              <a:t> composto da docenti e tutor esperti interni e/o esterni.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2200" dirty="0">
                <a:solidFill>
                  <a:srgbClr val="000099"/>
                </a:solidFill>
              </a:rPr>
              <a:t>Il team, partendo da un’analisi di contesto, supporta la scuola nell’</a:t>
            </a:r>
            <a:r>
              <a:rPr lang="it-IT" sz="2200" dirty="0">
                <a:solidFill>
                  <a:srgbClr val="FF0000"/>
                </a:solidFill>
              </a:rPr>
              <a:t>individuazione </a:t>
            </a:r>
            <a:r>
              <a:rPr lang="it-IT" sz="2200" dirty="0">
                <a:solidFill>
                  <a:srgbClr val="000099"/>
                </a:solidFill>
              </a:rPr>
              <a:t>delle studentesse e degli studenti a maggior rischio di abbandono o che abbiano già abbandonato la scuola e nella mappatura dei loro </a:t>
            </a:r>
            <a:r>
              <a:rPr lang="it-IT" sz="2200" dirty="0">
                <a:solidFill>
                  <a:srgbClr val="FF0000"/>
                </a:solidFill>
              </a:rPr>
              <a:t>fabbisogni.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2200" dirty="0">
                <a:solidFill>
                  <a:srgbClr val="000099"/>
                </a:solidFill>
              </a:rPr>
              <a:t>Il team coadiuva il dirigente scolastico nella </a:t>
            </a:r>
            <a:r>
              <a:rPr lang="it-IT" sz="2200" dirty="0">
                <a:solidFill>
                  <a:srgbClr val="FF0000"/>
                </a:solidFill>
              </a:rPr>
              <a:t>progettazione </a:t>
            </a:r>
            <a:r>
              <a:rPr lang="it-IT" sz="2200" dirty="0">
                <a:solidFill>
                  <a:srgbClr val="000099"/>
                </a:solidFill>
              </a:rPr>
              <a:t>e nella </a:t>
            </a:r>
            <a:r>
              <a:rPr lang="it-IT" sz="2200" dirty="0">
                <a:solidFill>
                  <a:srgbClr val="FF0000"/>
                </a:solidFill>
              </a:rPr>
              <a:t>gestione </a:t>
            </a:r>
            <a:r>
              <a:rPr lang="it-IT" sz="2200" dirty="0">
                <a:solidFill>
                  <a:srgbClr val="000099"/>
                </a:solidFill>
              </a:rPr>
              <a:t>degli interventi di riduzione dell’abbandono all’interno della scuola e dei progetti educativi individuali e si raccorda, anche tramite tavoli di lavoro congiunti, con le </a:t>
            </a:r>
            <a:r>
              <a:rPr lang="it-IT" sz="2200" dirty="0">
                <a:solidFill>
                  <a:srgbClr val="FF0000"/>
                </a:solidFill>
              </a:rPr>
              <a:t>altre scuole del territorio</a:t>
            </a:r>
            <a:r>
              <a:rPr lang="it-IT" sz="2200" dirty="0">
                <a:solidFill>
                  <a:srgbClr val="000099"/>
                </a:solidFill>
              </a:rPr>
              <a:t>, con i servizi sociali, con i servizi sanitari, con le organizzazioni del volontariato e del terzo settore, attive nella comunità locale, favorendo altresì il pieno </a:t>
            </a:r>
            <a:r>
              <a:rPr lang="it-IT" sz="2200" dirty="0">
                <a:solidFill>
                  <a:srgbClr val="FF0000"/>
                </a:solidFill>
              </a:rPr>
              <a:t>coinvolgimento delle famiglie. 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AC249B1-8EBB-8F9A-A676-4E1B6CC03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</p:spTree>
    <p:extLst>
      <p:ext uri="{BB962C8B-B14F-4D97-AF65-F5344CB8AC3E}">
        <p14:creationId xmlns:p14="http://schemas.microsoft.com/office/powerpoint/2010/main" val="4230813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2" animBg="1"/>
      <p:bldP spid="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3">
            <a:extLst>
              <a:ext uri="{FF2B5EF4-FFF2-40B4-BE49-F238E27FC236}">
                <a16:creationId xmlns:a16="http://schemas.microsoft.com/office/drawing/2014/main" id="{1166D86C-C3F1-2D7A-5D77-0DF7E4B7D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2132856"/>
            <a:ext cx="8731250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it-IT" altLang="it-IT" sz="2400" dirty="0">
                <a:solidFill>
                  <a:srgbClr val="000099"/>
                </a:solidFill>
              </a:rPr>
              <a:t>Un contesto educativo complessivamente favorevole all’apprendimento per tutti e, in particolare, per le studentesse e gli studenti con maggiori difficoltà e a rischio di abbandono.</a:t>
            </a:r>
          </a:p>
          <a:p>
            <a:pPr>
              <a:buFontTx/>
              <a:buNone/>
            </a:pPr>
            <a:r>
              <a:rPr lang="it-IT" altLang="it-IT" sz="2400" dirty="0">
                <a:solidFill>
                  <a:srgbClr val="000099"/>
                </a:solidFill>
              </a:rPr>
              <a:t>Gli interventi sostenuti dall’investimento 1.4 mirano a: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8451A62D-F2E6-C9F5-FCE9-5A13FBFBBE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4125" y="6597650"/>
            <a:ext cx="26987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9700" name="Text Box 2">
            <a:extLst>
              <a:ext uri="{FF2B5EF4-FFF2-40B4-BE49-F238E27FC236}">
                <a16:creationId xmlns:a16="http://schemas.microsoft.com/office/drawing/2014/main" id="{47DDA008-857A-1AA5-D583-49B60837C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588963"/>
            <a:ext cx="8640762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>
                <a:solidFill>
                  <a:srgbClr val="FF0000"/>
                </a:solidFill>
                <a:latin typeface="Arial Black" panose="020B0A04020102020204" pitchFamily="34" charset="0"/>
              </a:rPr>
              <a:t>PNRR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>
                <a:solidFill>
                  <a:srgbClr val="FF0000"/>
                </a:solidFill>
                <a:latin typeface="Arial Black" panose="020B0A04020102020204" pitchFamily="34" charset="0"/>
              </a:rPr>
              <a:t>finalità e obiettivi</a:t>
            </a: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D2334FA9-2C35-B79B-D93F-EF33F578A6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4005064"/>
            <a:ext cx="8393113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AutoNum type="alphaLcParenR" startAt="5"/>
            </a:pPr>
            <a:r>
              <a:rPr lang="it-IT" altLang="it-IT" sz="2400" dirty="0"/>
              <a:t>favorire la collaborazione con le associazioni del terzo settore e con le risorse del </a:t>
            </a:r>
            <a:r>
              <a:rPr lang="it-IT" altLang="it-IT" sz="2400" dirty="0">
                <a:solidFill>
                  <a:srgbClr val="FF0000"/>
                </a:solidFill>
              </a:rPr>
              <a:t>territorio</a:t>
            </a:r>
            <a:r>
              <a:rPr lang="it-IT" altLang="it-IT" sz="2400" dirty="0"/>
              <a:t>, enti locali, comunità locali e organizzazioni del volontariato, agenzie formative, per la promozione di percorsi, anche personalizzati, di seconda opportunità rivolti ai giovani che hanno abbandonato gli studi.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  <p:bldP spid="3" grpId="0" build="p" bldLvl="2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59E61566-A1BD-E3A2-A39A-E52A892038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046039"/>
              </p:ext>
            </p:extLst>
          </p:nvPr>
        </p:nvGraphicFramePr>
        <p:xfrm>
          <a:off x="683051" y="1268759"/>
          <a:ext cx="7993405" cy="4687349"/>
        </p:xfrm>
        <a:graphic>
          <a:graphicData uri="http://schemas.openxmlformats.org/drawingml/2006/table">
            <a:tbl>
              <a:tblPr firstRow="1" firstCol="1" bandRow="1"/>
              <a:tblGrid>
                <a:gridCol w="1753643">
                  <a:extLst>
                    <a:ext uri="{9D8B030D-6E8A-4147-A177-3AD203B41FA5}">
                      <a16:colId xmlns:a16="http://schemas.microsoft.com/office/drawing/2014/main" val="1628223814"/>
                    </a:ext>
                  </a:extLst>
                </a:gridCol>
                <a:gridCol w="1543206">
                  <a:extLst>
                    <a:ext uri="{9D8B030D-6E8A-4147-A177-3AD203B41FA5}">
                      <a16:colId xmlns:a16="http://schemas.microsoft.com/office/drawing/2014/main" val="3724366869"/>
                    </a:ext>
                  </a:extLst>
                </a:gridCol>
                <a:gridCol w="1455680">
                  <a:extLst>
                    <a:ext uri="{9D8B030D-6E8A-4147-A177-3AD203B41FA5}">
                      <a16:colId xmlns:a16="http://schemas.microsoft.com/office/drawing/2014/main" val="2200557426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1663027705"/>
                    </a:ext>
                  </a:extLst>
                </a:gridCol>
                <a:gridCol w="1512684">
                  <a:extLst>
                    <a:ext uri="{9D8B030D-6E8A-4147-A177-3AD203B41FA5}">
                      <a16:colId xmlns:a16="http://schemas.microsoft.com/office/drawing/2014/main" val="2972805764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it-IT" sz="1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ATTIVITÀ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OBIETTIVI</a:t>
                      </a: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t-IT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t-IT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MENTORING E ORIENTAMENTO </a:t>
                      </a:r>
                      <a:endParaRPr lang="it-IT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t-IT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(individuale)</a:t>
                      </a:r>
                      <a:endParaRPr lang="it-IT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t-IT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POTENZIAMENTO COMPETENZE DI BASE</a:t>
                      </a:r>
                      <a:endParaRPr lang="it-IT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t-IT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(piccoli gruppi)</a:t>
                      </a:r>
                      <a:endParaRPr lang="it-IT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t-IT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PERCORSI ORIENTAMENTO PER LE FAMIGLIE</a:t>
                      </a:r>
                      <a:endParaRPr lang="it-IT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t-IT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(piccoli gruppi)</a:t>
                      </a:r>
                      <a:endParaRPr lang="it-IT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t-IT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PERCORSI LABORATORI         CO-CURRICULARI </a:t>
                      </a:r>
                      <a:endParaRPr lang="it-IT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t-IT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(gruppi)</a:t>
                      </a:r>
                      <a:endParaRPr lang="it-IT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0333067"/>
                  </a:ext>
                </a:extLst>
              </a:tr>
              <a:tr h="5381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potenziamento delle competenze di base</a:t>
                      </a:r>
                      <a:endParaRPr lang="it-IT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1143396"/>
                  </a:ext>
                </a:extLst>
              </a:tr>
              <a:tr h="5381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prevenzione all’insuccesso scolastico</a:t>
                      </a:r>
                      <a:endParaRPr lang="it-IT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6730259"/>
                  </a:ext>
                </a:extLst>
              </a:tr>
              <a:tr h="5381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contrasto alla dispersione scolastica</a:t>
                      </a:r>
                      <a:endParaRPr lang="it-IT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9542312"/>
                  </a:ext>
                </a:extLst>
              </a:tr>
              <a:tr h="7201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valorizzare la motivazione e i talenti col territorio</a:t>
                      </a:r>
                      <a:endParaRPr lang="it-IT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1078155"/>
                  </a:ext>
                </a:extLst>
              </a:tr>
              <a:tr h="7443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approccio inclusivo</a:t>
                      </a:r>
                      <a:endParaRPr lang="it-I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1586779"/>
                  </a:ext>
                </a:extLst>
              </a:tr>
              <a:tr h="7443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personalizzazione dell’apprendimento</a:t>
                      </a:r>
                      <a:endParaRPr lang="it-IT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10" marR="45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1892154"/>
                  </a:ext>
                </a:extLst>
              </a:tr>
            </a:tbl>
          </a:graphicData>
        </a:graphic>
      </p:graphicFrame>
      <p:sp>
        <p:nvSpPr>
          <p:cNvPr id="3" name="Line 8">
            <a:extLst>
              <a:ext uri="{FF2B5EF4-FFF2-40B4-BE49-F238E27FC236}">
                <a16:creationId xmlns:a16="http://schemas.microsoft.com/office/drawing/2014/main" id="{BBA8FAFA-6A2C-E7E2-D64D-957B6248D5D1}"/>
              </a:ext>
            </a:extLst>
          </p:cNvPr>
          <p:cNvSpPr>
            <a:spLocks noChangeShapeType="1"/>
          </p:cNvSpPr>
          <p:nvPr/>
        </p:nvSpPr>
        <p:spPr bwMode="auto">
          <a:xfrm>
            <a:off x="2483768" y="1052736"/>
            <a:ext cx="5977458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E05A535-3065-283F-8B55-3503C988D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4125" y="6597650"/>
            <a:ext cx="26987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C44EEAFB-9B9B-D4FB-F51B-566A2ADECBE2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536" y="1988839"/>
            <a:ext cx="0" cy="3967269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4311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1A3FDF5C-B75A-4472-C005-CF84FB276568}"/>
              </a:ext>
            </a:extLst>
          </p:cNvPr>
          <p:cNvSpPr txBox="1"/>
          <p:nvPr/>
        </p:nvSpPr>
        <p:spPr>
          <a:xfrm>
            <a:off x="323528" y="390952"/>
            <a:ext cx="88204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a) competenze di base con attenzione ai singoli studenti fragili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1019259A-DD7E-3784-FBDF-37F92D90E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1628800"/>
            <a:ext cx="7920880" cy="4819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lvl="0" indent="-457200">
              <a:buFont typeface="+mj-lt"/>
              <a:buAutoNum type="arabicPeriod"/>
            </a:pPr>
            <a:r>
              <a:rPr lang="it-IT" sz="2400" dirty="0">
                <a:solidFill>
                  <a:schemeClr val="tx2"/>
                </a:solidFill>
              </a:rPr>
              <a:t>Difficoltà nell’impegno e nella volontà</a:t>
            </a:r>
          </a:p>
          <a:p>
            <a:pPr marL="457200" lvl="0" indent="-457200">
              <a:buFont typeface="+mj-lt"/>
              <a:buAutoNum type="arabicPeriod"/>
            </a:pPr>
            <a:r>
              <a:rPr lang="it-IT" sz="2400" dirty="0">
                <a:solidFill>
                  <a:schemeClr val="tx2"/>
                </a:solidFill>
              </a:rPr>
              <a:t>Difficoltà nel metodo di studio</a:t>
            </a:r>
          </a:p>
          <a:p>
            <a:pPr marL="457200" lvl="0" indent="-457200">
              <a:buFont typeface="+mj-lt"/>
              <a:buAutoNum type="arabicPeriod"/>
            </a:pPr>
            <a:r>
              <a:rPr lang="it-IT" sz="2400" dirty="0">
                <a:solidFill>
                  <a:schemeClr val="tx2"/>
                </a:solidFill>
              </a:rPr>
              <a:t>Problemi di salute</a:t>
            </a:r>
          </a:p>
          <a:p>
            <a:pPr marL="457200" lvl="0" indent="-457200">
              <a:buFont typeface="+mj-lt"/>
              <a:buAutoNum type="arabicPeriod"/>
            </a:pPr>
            <a:r>
              <a:rPr lang="it-IT" sz="2400" dirty="0">
                <a:solidFill>
                  <a:schemeClr val="tx2"/>
                </a:solidFill>
              </a:rPr>
              <a:t>Ostacoli psicologici</a:t>
            </a:r>
          </a:p>
          <a:p>
            <a:pPr marL="457200" lvl="0" indent="-457200">
              <a:buFont typeface="+mj-lt"/>
              <a:buAutoNum type="arabicPeriod"/>
            </a:pPr>
            <a:r>
              <a:rPr lang="it-IT" sz="2400" dirty="0">
                <a:solidFill>
                  <a:schemeClr val="tx2"/>
                </a:solidFill>
              </a:rPr>
              <a:t>Ostacoli sociali e familiari</a:t>
            </a:r>
          </a:p>
          <a:p>
            <a:pPr marL="457200" lvl="0" indent="-457200">
              <a:buFont typeface="+mj-lt"/>
              <a:buAutoNum type="arabicPeriod"/>
            </a:pPr>
            <a:r>
              <a:rPr lang="it-IT" sz="2400" dirty="0">
                <a:solidFill>
                  <a:schemeClr val="tx2"/>
                </a:solidFill>
              </a:rPr>
              <a:t>Disturbi Specifici di Apprendimento</a:t>
            </a:r>
          </a:p>
          <a:p>
            <a:pPr marL="457200" lvl="0" indent="-457200">
              <a:buFont typeface="+mj-lt"/>
              <a:buAutoNum type="arabicPeriod"/>
            </a:pPr>
            <a:r>
              <a:rPr lang="it-IT" sz="2400" dirty="0">
                <a:solidFill>
                  <a:schemeClr val="tx2"/>
                </a:solidFill>
              </a:rPr>
              <a:t>Ostacoli organizzativi dovuti ad altri impegni formativi</a:t>
            </a:r>
          </a:p>
          <a:p>
            <a:pPr marL="457200" lvl="0" indent="-457200">
              <a:buFont typeface="+mj-lt"/>
              <a:buAutoNum type="arabicPeriod"/>
            </a:pPr>
            <a:r>
              <a:rPr lang="it-IT" sz="2400" dirty="0">
                <a:solidFill>
                  <a:schemeClr val="tx2"/>
                </a:solidFill>
              </a:rPr>
              <a:t>Difficoltà nel rispetto delle regole</a:t>
            </a:r>
          </a:p>
          <a:p>
            <a:pPr marL="457200" lvl="0" indent="-457200">
              <a:buFont typeface="+mj-lt"/>
              <a:buAutoNum type="arabicPeriod"/>
            </a:pPr>
            <a:r>
              <a:rPr lang="it-IT" sz="2400" dirty="0">
                <a:solidFill>
                  <a:schemeClr val="tx2"/>
                </a:solidFill>
              </a:rPr>
              <a:t>Difficoltà linguistico-culturali per alunni stranieri</a:t>
            </a:r>
          </a:p>
          <a:p>
            <a:pPr marL="457200" lvl="0" indent="-457200">
              <a:buFont typeface="+mj-lt"/>
              <a:buAutoNum type="arabicPeriod"/>
            </a:pPr>
            <a:r>
              <a:rPr lang="it-IT" sz="2400" dirty="0">
                <a:solidFill>
                  <a:schemeClr val="tx2"/>
                </a:solidFill>
              </a:rPr>
              <a:t>Immersione eccessiva in social e digitale (pseudo Hikikomori)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A6BD201-6BAA-772C-36F3-92C97BC973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</p:spTree>
    <p:extLst>
      <p:ext uri="{BB962C8B-B14F-4D97-AF65-F5344CB8AC3E}">
        <p14:creationId xmlns:p14="http://schemas.microsoft.com/office/powerpoint/2010/main" val="102833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262D044E-FAA7-E3B7-6571-7787330351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727984"/>
              </p:ext>
            </p:extLst>
          </p:nvPr>
        </p:nvGraphicFramePr>
        <p:xfrm>
          <a:off x="287524" y="404664"/>
          <a:ext cx="8568952" cy="6184234"/>
        </p:xfrm>
        <a:graphic>
          <a:graphicData uri="http://schemas.openxmlformats.org/drawingml/2006/table">
            <a:tbl>
              <a:tblPr firstRow="1" firstCol="1" bandRow="1"/>
              <a:tblGrid>
                <a:gridCol w="1387785">
                  <a:extLst>
                    <a:ext uri="{9D8B030D-6E8A-4147-A177-3AD203B41FA5}">
                      <a16:colId xmlns:a16="http://schemas.microsoft.com/office/drawing/2014/main" val="4073884736"/>
                    </a:ext>
                  </a:extLst>
                </a:gridCol>
                <a:gridCol w="1816571">
                  <a:extLst>
                    <a:ext uri="{9D8B030D-6E8A-4147-A177-3AD203B41FA5}">
                      <a16:colId xmlns:a16="http://schemas.microsoft.com/office/drawing/2014/main" val="2988524825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883578957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1506243319"/>
                    </a:ext>
                  </a:extLst>
                </a:gridCol>
                <a:gridCol w="1836204">
                  <a:extLst>
                    <a:ext uri="{9D8B030D-6E8A-4147-A177-3AD203B41FA5}">
                      <a16:colId xmlns:a16="http://schemas.microsoft.com/office/drawing/2014/main" val="3207222560"/>
                    </a:ext>
                  </a:extLst>
                </a:gridCol>
              </a:tblGrid>
              <a:tr h="1342857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120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400" kern="1200" dirty="0">
                        <a:solidFill>
                          <a:srgbClr val="44546A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MENTORING E ORIENTAMENTO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(individuale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POTENZIAMENTO COMPETENZE DI BASE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(piccoli gruppi)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PERCORSI DI ORIENTAMENTO PER LE FAMIGLIE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(piccoli gruppi)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PERCORSI LABORATORI         CO-CURRICULARI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(gruppi)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3549391"/>
                  </a:ext>
                </a:extLst>
              </a:tr>
              <a:tr h="284303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1.Volontà</a:t>
                      </a:r>
                    </a:p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6545716"/>
                  </a:ext>
                </a:extLst>
              </a:tr>
              <a:tr h="583678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Metodo di studio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1563353"/>
                  </a:ext>
                </a:extLst>
              </a:tr>
              <a:tr h="284303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Salute</a:t>
                      </a:r>
                    </a:p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7708845"/>
                  </a:ext>
                </a:extLst>
              </a:tr>
              <a:tr h="583678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 Psicologici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8805435"/>
                  </a:ext>
                </a:extLst>
              </a:tr>
              <a:tr h="583678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 Sociali e familiari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888458"/>
                  </a:ext>
                </a:extLst>
              </a:tr>
              <a:tr h="284303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 DSA</a:t>
                      </a:r>
                    </a:p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6854877"/>
                  </a:ext>
                </a:extLst>
              </a:tr>
              <a:tr h="583678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 Impegni formativi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0933839"/>
                  </a:ext>
                </a:extLst>
              </a:tr>
              <a:tr h="284303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 Regole</a:t>
                      </a:r>
                    </a:p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kern="1200" dirty="0">
                        <a:solidFill>
                          <a:srgbClr val="44546A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2234601"/>
                  </a:ext>
                </a:extLst>
              </a:tr>
              <a:tr h="284303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 Stranieri</a:t>
                      </a:r>
                    </a:p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3135067"/>
                  </a:ext>
                </a:extLst>
              </a:tr>
            </a:tbl>
          </a:graphicData>
        </a:graphic>
      </p:graphicFrame>
      <p:sp>
        <p:nvSpPr>
          <p:cNvPr id="3" name="Rectangle 6">
            <a:extLst>
              <a:ext uri="{FF2B5EF4-FFF2-40B4-BE49-F238E27FC236}">
                <a16:creationId xmlns:a16="http://schemas.microsoft.com/office/drawing/2014/main" id="{D34F72CB-2665-F04B-5F37-806025D78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</p:spTree>
    <p:extLst>
      <p:ext uri="{BB962C8B-B14F-4D97-AF65-F5344CB8AC3E}">
        <p14:creationId xmlns:p14="http://schemas.microsoft.com/office/powerpoint/2010/main" val="393129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262D044E-FAA7-E3B7-6571-7787330351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978827"/>
              </p:ext>
            </p:extLst>
          </p:nvPr>
        </p:nvGraphicFramePr>
        <p:xfrm>
          <a:off x="287524" y="404664"/>
          <a:ext cx="8568952" cy="6184234"/>
        </p:xfrm>
        <a:graphic>
          <a:graphicData uri="http://schemas.openxmlformats.org/drawingml/2006/table">
            <a:tbl>
              <a:tblPr firstRow="1" firstCol="1" bandRow="1"/>
              <a:tblGrid>
                <a:gridCol w="1387785">
                  <a:extLst>
                    <a:ext uri="{9D8B030D-6E8A-4147-A177-3AD203B41FA5}">
                      <a16:colId xmlns:a16="http://schemas.microsoft.com/office/drawing/2014/main" val="4073884736"/>
                    </a:ext>
                  </a:extLst>
                </a:gridCol>
                <a:gridCol w="1816571">
                  <a:extLst>
                    <a:ext uri="{9D8B030D-6E8A-4147-A177-3AD203B41FA5}">
                      <a16:colId xmlns:a16="http://schemas.microsoft.com/office/drawing/2014/main" val="2988524825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883578957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1506243319"/>
                    </a:ext>
                  </a:extLst>
                </a:gridCol>
                <a:gridCol w="1836204">
                  <a:extLst>
                    <a:ext uri="{9D8B030D-6E8A-4147-A177-3AD203B41FA5}">
                      <a16:colId xmlns:a16="http://schemas.microsoft.com/office/drawing/2014/main" val="3207222560"/>
                    </a:ext>
                  </a:extLst>
                </a:gridCol>
              </a:tblGrid>
              <a:tr h="1342857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400" kern="1200" dirty="0">
                        <a:solidFill>
                          <a:srgbClr val="44546A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MENTORING E ORIENTAMENTO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(individuale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POTENZIAMENTO COMPETENZE DI BASE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(piccoli gruppi)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PERCORSI DI ORIENTAMENTO PER LE FAMIGLIE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(piccoli gruppi)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PERCORSI LABORATORI         CO-CURRICULARI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(gruppi)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3549391"/>
                  </a:ext>
                </a:extLst>
              </a:tr>
              <a:tr h="284303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1.Volontà</a:t>
                      </a:r>
                    </a:p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peer-mentoring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incontri autoaiuto educativi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volontariato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6545716"/>
                  </a:ext>
                </a:extLst>
              </a:tr>
              <a:tr h="583678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Metodo di studio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sportello metacognitivo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studio collaborativo assistito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gruppi di ricerca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1563353"/>
                  </a:ext>
                </a:extLst>
              </a:tr>
              <a:tr h="284303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Salute</a:t>
                      </a:r>
                    </a:p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incontri con tempi e modalità protetti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studio collaborativo assistito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7708845"/>
                  </a:ext>
                </a:extLst>
              </a:tr>
              <a:tr h="583678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 Psicologici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recupero con tempi flessibili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incontri con psicologi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teatro video </a:t>
                      </a:r>
                      <a:r>
                        <a:rPr lang="it-IT" sz="1400" kern="1200" dirty="0" err="1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sprot</a:t>
                      </a: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(attività socializzanti)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8805435"/>
                  </a:ext>
                </a:extLst>
              </a:tr>
              <a:tr h="583678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 Sociali e familiari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relazione con insegnante tutor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Incontri con operatori di settore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progetti sul territorio con fini sociali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888458"/>
                  </a:ext>
                </a:extLst>
              </a:tr>
              <a:tr h="284303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 DSA</a:t>
                      </a:r>
                    </a:p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metodo di studio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incontri sul supporto a DSA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6854877"/>
                  </a:ext>
                </a:extLst>
              </a:tr>
              <a:tr h="583678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 Impegni formativi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recupero con tempi flessibili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utilizzare a scuola le compet. informali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0933839"/>
                  </a:ext>
                </a:extLst>
              </a:tr>
              <a:tr h="284303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 Regole</a:t>
                      </a:r>
                    </a:p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incontri con counselor-psicologo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attività di gestione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progetti sul territorio con fini sociali</a:t>
                      </a:r>
                      <a:endParaRPr lang="it-IT" sz="1400" kern="1200" dirty="0">
                        <a:solidFill>
                          <a:srgbClr val="44546A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2234601"/>
                  </a:ext>
                </a:extLst>
              </a:tr>
              <a:tr h="284303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 Stranieri</a:t>
                      </a:r>
                    </a:p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colloqui in italiano con tutor o peer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uscite sul territorio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lingua e cultura italiana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attività socializzanti non linguistiche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3135067"/>
                  </a:ext>
                </a:extLst>
              </a:tr>
            </a:tbl>
          </a:graphicData>
        </a:graphic>
      </p:graphicFrame>
      <p:sp>
        <p:nvSpPr>
          <p:cNvPr id="3" name="Rectangle 6">
            <a:extLst>
              <a:ext uri="{FF2B5EF4-FFF2-40B4-BE49-F238E27FC236}">
                <a16:creationId xmlns:a16="http://schemas.microsoft.com/office/drawing/2014/main" id="{941D00BD-9A0C-CF07-2A3E-9AAB6D8681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352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</p:spTree>
    <p:extLst>
      <p:ext uri="{BB962C8B-B14F-4D97-AF65-F5344CB8AC3E}">
        <p14:creationId xmlns:p14="http://schemas.microsoft.com/office/powerpoint/2010/main" val="1349799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1A3FDF5C-B75A-4472-C005-CF84FB276568}"/>
              </a:ext>
            </a:extLst>
          </p:cNvPr>
          <p:cNvSpPr txBox="1"/>
          <p:nvPr/>
        </p:nvSpPr>
        <p:spPr>
          <a:xfrm>
            <a:off x="827584" y="758309"/>
            <a:ext cx="763284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b) </a:t>
            </a:r>
          </a:p>
          <a:p>
            <a:r>
              <a:rPr lang="it-IT" sz="2400" dirty="0">
                <a:solidFill>
                  <a:srgbClr val="FF0000"/>
                </a:solidFill>
              </a:rPr>
              <a:t>motivare ciascuno rafforzandone le inclinazioni e i talenti, lavorando, tra scuola e fuori scuola;</a:t>
            </a:r>
          </a:p>
          <a:p>
            <a:endParaRPr lang="it-IT" sz="2400" dirty="0">
              <a:solidFill>
                <a:srgbClr val="FF0000"/>
              </a:solidFill>
            </a:endParaRPr>
          </a:p>
          <a:p>
            <a:r>
              <a:rPr lang="it-IT" sz="2400" dirty="0">
                <a:solidFill>
                  <a:srgbClr val="FF0000"/>
                </a:solidFill>
              </a:rPr>
              <a:t>c)</a:t>
            </a:r>
          </a:p>
          <a:p>
            <a:r>
              <a:rPr lang="it-IT" altLang="it-IT" sz="2400" dirty="0">
                <a:solidFill>
                  <a:srgbClr val="FF0000"/>
                </a:solidFill>
              </a:rPr>
              <a:t>inclusione sociale, socializzazione, motivazione ed educazione digitale per le persone con disabilità;</a:t>
            </a:r>
          </a:p>
          <a:p>
            <a:endParaRPr lang="it-IT" sz="2400" dirty="0">
              <a:solidFill>
                <a:srgbClr val="FF0000"/>
              </a:solidFill>
            </a:endParaRPr>
          </a:p>
          <a:p>
            <a:r>
              <a:rPr lang="it-IT" sz="2400" dirty="0">
                <a:solidFill>
                  <a:srgbClr val="FF0000"/>
                </a:solidFill>
              </a:rPr>
              <a:t>d)</a:t>
            </a:r>
          </a:p>
          <a:p>
            <a:r>
              <a:rPr lang="it-IT" altLang="it-IT" sz="2400" dirty="0">
                <a:solidFill>
                  <a:srgbClr val="FF0000"/>
                </a:solidFill>
              </a:rPr>
              <a:t>miglioramento dell’organizzazione capacitando» le risorse interne, pedagogiche e manageriali;</a:t>
            </a:r>
          </a:p>
          <a:p>
            <a:endParaRPr lang="it-IT" sz="2400" dirty="0">
              <a:solidFill>
                <a:srgbClr val="FF0000"/>
              </a:solidFill>
            </a:endParaRPr>
          </a:p>
          <a:p>
            <a:r>
              <a:rPr lang="it-IT" sz="2400" dirty="0">
                <a:solidFill>
                  <a:srgbClr val="FF0000"/>
                </a:solidFill>
              </a:rPr>
              <a:t>e)</a:t>
            </a:r>
          </a:p>
          <a:p>
            <a:r>
              <a:rPr lang="it-IT" altLang="it-IT" sz="2400" dirty="0">
                <a:solidFill>
                  <a:srgbClr val="FF0000"/>
                </a:solidFill>
              </a:rPr>
              <a:t>collaborazione con le risorse del territorio»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F8C58DA0-E860-7A3F-605C-8CAE4640A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</p:spTree>
    <p:extLst>
      <p:ext uri="{BB962C8B-B14F-4D97-AF65-F5344CB8AC3E}">
        <p14:creationId xmlns:p14="http://schemas.microsoft.com/office/powerpoint/2010/main" val="4099976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262D044E-FAA7-E3B7-6571-7787330351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099101"/>
              </p:ext>
            </p:extLst>
          </p:nvPr>
        </p:nvGraphicFramePr>
        <p:xfrm>
          <a:off x="323528" y="476672"/>
          <a:ext cx="8568952" cy="5858540"/>
        </p:xfrm>
        <a:graphic>
          <a:graphicData uri="http://schemas.openxmlformats.org/drawingml/2006/table">
            <a:tbl>
              <a:tblPr firstRow="1" firstCol="1" bandRow="1"/>
              <a:tblGrid>
                <a:gridCol w="1548172">
                  <a:extLst>
                    <a:ext uri="{9D8B030D-6E8A-4147-A177-3AD203B41FA5}">
                      <a16:colId xmlns:a16="http://schemas.microsoft.com/office/drawing/2014/main" val="4073884736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988524825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883578957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1506243319"/>
                    </a:ext>
                  </a:extLst>
                </a:gridCol>
                <a:gridCol w="1836204">
                  <a:extLst>
                    <a:ext uri="{9D8B030D-6E8A-4147-A177-3AD203B41FA5}">
                      <a16:colId xmlns:a16="http://schemas.microsoft.com/office/drawing/2014/main" val="3207222560"/>
                    </a:ext>
                  </a:extLst>
                </a:gridCol>
              </a:tblGrid>
              <a:tr h="1342857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400" kern="1200" dirty="0">
                        <a:solidFill>
                          <a:srgbClr val="44546A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MENTORING E ORIENTAMENTO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(individuale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POTENZIAMENTO COMPETENZE DI BASE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(piccoli gruppi)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PERCORSI DI ORIENTAMENTO PER LE FAMIGLIE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(piccoli gruppi)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PERCORSI LABORATORI         CO-CURRICULARI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(gruppi)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3549391"/>
                  </a:ext>
                </a:extLst>
              </a:tr>
              <a:tr h="103340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kumimoji="0" lang="it-IT" altLang="it-I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b) </a:t>
                      </a:r>
                      <a:r>
                        <a:rPr lang="it-IT" sz="1400" dirty="0">
                          <a:solidFill>
                            <a:srgbClr val="FF0000"/>
                          </a:solidFill>
                        </a:rPr>
                        <a:t>motivare ciascuno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6545716"/>
                  </a:ext>
                </a:extLst>
              </a:tr>
              <a:tr h="1096873">
                <a:tc>
                  <a:txBody>
                    <a:bodyPr/>
                    <a:lstStyle/>
                    <a:p>
                      <a:r>
                        <a:rPr lang="it-IT" sz="1400" dirty="0">
                          <a:solidFill>
                            <a:srgbClr val="FF0000"/>
                          </a:solidFill>
                        </a:rPr>
                        <a:t>c) </a:t>
                      </a:r>
                      <a:r>
                        <a:rPr lang="it-IT" altLang="it-IT" sz="1400" dirty="0">
                          <a:solidFill>
                            <a:srgbClr val="FF0000"/>
                          </a:solidFill>
                        </a:rPr>
                        <a:t>inclusione socializzazione, motivazione ed </a:t>
                      </a:r>
                      <a:r>
                        <a:rPr lang="it-IT" altLang="it-IT" sz="1400" dirty="0" err="1">
                          <a:solidFill>
                            <a:srgbClr val="FF0000"/>
                          </a:solidFill>
                        </a:rPr>
                        <a:t>ed</a:t>
                      </a:r>
                      <a:r>
                        <a:rPr lang="it-IT" altLang="it-IT" sz="1400" dirty="0">
                          <a:solidFill>
                            <a:srgbClr val="FF0000"/>
                          </a:solidFill>
                        </a:rPr>
                        <a:t>. digitale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1563353"/>
                  </a:ext>
                </a:extLst>
              </a:tr>
              <a:tr h="1161267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altLang="it-IT" sz="1400" dirty="0">
                          <a:solidFill>
                            <a:srgbClr val="FF0000"/>
                          </a:solidFill>
                        </a:rPr>
                        <a:t>d) organizzazione risorse interne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7708845"/>
                  </a:ext>
                </a:extLst>
              </a:tr>
              <a:tr h="1224136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e) </a:t>
                      </a:r>
                      <a:r>
                        <a:rPr lang="it-IT" altLang="it-IT" sz="14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collaborazione col territorio</a:t>
                      </a:r>
                      <a:endParaRPr lang="it-IT" sz="14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8805435"/>
                  </a:ext>
                </a:extLst>
              </a:tr>
            </a:tbl>
          </a:graphicData>
        </a:graphic>
      </p:graphicFrame>
      <p:sp>
        <p:nvSpPr>
          <p:cNvPr id="3" name="Rectangle 6">
            <a:extLst>
              <a:ext uri="{FF2B5EF4-FFF2-40B4-BE49-F238E27FC236}">
                <a16:creationId xmlns:a16="http://schemas.microsoft.com/office/drawing/2014/main" id="{941D00BD-9A0C-CF07-2A3E-9AAB6D8681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352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</p:spTree>
    <p:extLst>
      <p:ext uri="{BB962C8B-B14F-4D97-AF65-F5344CB8AC3E}">
        <p14:creationId xmlns:p14="http://schemas.microsoft.com/office/powerpoint/2010/main" val="2017033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262D044E-FAA7-E3B7-6571-7787330351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701188"/>
              </p:ext>
            </p:extLst>
          </p:nvPr>
        </p:nvGraphicFramePr>
        <p:xfrm>
          <a:off x="323528" y="476672"/>
          <a:ext cx="8568952" cy="5858540"/>
        </p:xfrm>
        <a:graphic>
          <a:graphicData uri="http://schemas.openxmlformats.org/drawingml/2006/table">
            <a:tbl>
              <a:tblPr firstRow="1" firstCol="1" bandRow="1"/>
              <a:tblGrid>
                <a:gridCol w="1548172">
                  <a:extLst>
                    <a:ext uri="{9D8B030D-6E8A-4147-A177-3AD203B41FA5}">
                      <a16:colId xmlns:a16="http://schemas.microsoft.com/office/drawing/2014/main" val="4073884736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988524825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883578957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1506243319"/>
                    </a:ext>
                  </a:extLst>
                </a:gridCol>
                <a:gridCol w="1836204">
                  <a:extLst>
                    <a:ext uri="{9D8B030D-6E8A-4147-A177-3AD203B41FA5}">
                      <a16:colId xmlns:a16="http://schemas.microsoft.com/office/drawing/2014/main" val="3207222560"/>
                    </a:ext>
                  </a:extLst>
                </a:gridCol>
              </a:tblGrid>
              <a:tr h="1342857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1400" kern="1200" dirty="0">
                        <a:solidFill>
                          <a:srgbClr val="44546A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MENTORING E ORIENTAMENTO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(individuale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POTENZIAMENTO COMPETENZE DI BASE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(piccoli gruppi)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PERCORSI DI ORIENTAMENTO PER LE FAMIGLIE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(piccoli gruppi)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PERCORSI LABORATORI         CO-CURRICULARI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(gruppi)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3549391"/>
                  </a:ext>
                </a:extLst>
              </a:tr>
              <a:tr h="103340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kumimoji="0" lang="it-IT" altLang="it-I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b) </a:t>
                      </a:r>
                      <a:r>
                        <a:rPr lang="it-IT" sz="1400" dirty="0">
                          <a:solidFill>
                            <a:srgbClr val="FF0000"/>
                          </a:solidFill>
                        </a:rPr>
                        <a:t>motivare ciascuno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Dialoghi individuali sulla situazione scolastica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Gruppi di affezione. Come utilizzare a scuola la tua passione?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Focus group su «gli interessi dei giovani oggi»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Percorsi STEAM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6545716"/>
                  </a:ext>
                </a:extLst>
              </a:tr>
              <a:tr h="1096873">
                <a:tc>
                  <a:txBody>
                    <a:bodyPr/>
                    <a:lstStyle/>
                    <a:p>
                      <a:r>
                        <a:rPr lang="it-IT" sz="1400" dirty="0">
                          <a:solidFill>
                            <a:srgbClr val="FF0000"/>
                          </a:solidFill>
                        </a:rPr>
                        <a:t>c) </a:t>
                      </a:r>
                      <a:r>
                        <a:rPr lang="it-IT" altLang="it-IT" sz="1400" dirty="0">
                          <a:solidFill>
                            <a:srgbClr val="FF0000"/>
                          </a:solidFill>
                        </a:rPr>
                        <a:t>inclusione socializzazione, motivazione ed </a:t>
                      </a:r>
                      <a:r>
                        <a:rPr lang="it-IT" altLang="it-IT" sz="1400" dirty="0" err="1">
                          <a:solidFill>
                            <a:srgbClr val="FF0000"/>
                          </a:solidFill>
                        </a:rPr>
                        <a:t>ed</a:t>
                      </a:r>
                      <a:r>
                        <a:rPr lang="it-IT" altLang="it-IT" sz="1400" dirty="0">
                          <a:solidFill>
                            <a:srgbClr val="FF0000"/>
                          </a:solidFill>
                        </a:rPr>
                        <a:t>. digitale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Lavoro con computer per autonomia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Progetti su attività  che potenzino le abilità possedute</a:t>
                      </a:r>
                    </a:p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Momenti ludici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Unire famiglie con stessa diagnosi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Gruppi di attività mista per la risoluzione delle barriere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1563353"/>
                  </a:ext>
                </a:extLst>
              </a:tr>
              <a:tr h="1161267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altLang="it-IT" sz="1400" dirty="0">
                          <a:solidFill>
                            <a:srgbClr val="FF0000"/>
                          </a:solidFill>
                        </a:rPr>
                        <a:t>d) organizzazione risorse interne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Questionario dei disagi a scuola fatto ad ogni partecipante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Chiedere ad ogni gruppo un contributo di valutazione e proposta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Chiedere ad ogni gruppo un contributo di valutazione e proposta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Percorso organizzativo (team per prevenzione)</a:t>
                      </a:r>
                    </a:p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Scuola di peer </a:t>
                      </a:r>
                      <a:r>
                        <a:rPr lang="it-IT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education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7708845"/>
                  </a:ext>
                </a:extLst>
              </a:tr>
              <a:tr h="1224136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e) </a:t>
                      </a:r>
                      <a:r>
                        <a:rPr lang="it-IT" altLang="it-IT" sz="14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collaborazione col territorio</a:t>
                      </a:r>
                      <a:endParaRPr lang="it-IT" sz="14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Elenco di esperti, associazioni, ag. formative per diverse possibili tipologie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Associazioni capaci di promuovere e sostenere esigenze particolari (scienza, storia, informatica)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Associazioni e volontariato esperte di varie tematiche (tossicodipendenza, depressione, rabbia..)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Possibilità formative informali sul territorio per progetti co-curricolari a scelta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8805435"/>
                  </a:ext>
                </a:extLst>
              </a:tr>
            </a:tbl>
          </a:graphicData>
        </a:graphic>
      </p:graphicFrame>
      <p:sp>
        <p:nvSpPr>
          <p:cNvPr id="3" name="Rectangle 6">
            <a:extLst>
              <a:ext uri="{FF2B5EF4-FFF2-40B4-BE49-F238E27FC236}">
                <a16:creationId xmlns:a16="http://schemas.microsoft.com/office/drawing/2014/main" id="{941D00BD-9A0C-CF07-2A3E-9AAB6D8681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352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</p:spTree>
    <p:extLst>
      <p:ext uri="{BB962C8B-B14F-4D97-AF65-F5344CB8AC3E}">
        <p14:creationId xmlns:p14="http://schemas.microsoft.com/office/powerpoint/2010/main" val="221947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>
            <a:extLst>
              <a:ext uri="{FF2B5EF4-FFF2-40B4-BE49-F238E27FC236}">
                <a16:creationId xmlns:a16="http://schemas.microsoft.com/office/drawing/2014/main" id="{D83E9FDE-FDCA-97AA-EE17-48BDBDC42F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773238"/>
            <a:ext cx="8731250" cy="360098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it-IT" altLang="it-IT" sz="2000" dirty="0">
                <a:solidFill>
                  <a:srgbClr val="000099"/>
                </a:solidFill>
              </a:rPr>
              <a:t>Le istituzioni scolastiche, nella loro autonomia, sono chiamate a progettare tenendo conto dei seguenti orientamenti:</a:t>
            </a:r>
          </a:p>
          <a:p>
            <a:pPr>
              <a:buFontTx/>
              <a:buAutoNum type="arabicPeriod"/>
            </a:pPr>
            <a:r>
              <a:rPr lang="it-IT" altLang="it-IT" sz="2000" dirty="0"/>
              <a:t>Visione lungimirante e piani </a:t>
            </a:r>
            <a:r>
              <a:rPr lang="it-IT" altLang="it-IT" sz="2000" dirty="0">
                <a:solidFill>
                  <a:srgbClr val="FF0000"/>
                </a:solidFill>
              </a:rPr>
              <a:t>pluriennali</a:t>
            </a:r>
            <a:r>
              <a:rPr lang="it-IT" altLang="it-IT" sz="2000" dirty="0"/>
              <a:t>, per formare culture condivise;</a:t>
            </a:r>
          </a:p>
          <a:p>
            <a:pPr>
              <a:buFontTx/>
              <a:buAutoNum type="arabicPeriod"/>
            </a:pPr>
            <a:r>
              <a:rPr lang="it-IT" altLang="it-IT" sz="2000" dirty="0"/>
              <a:t>Esperienze di </a:t>
            </a:r>
            <a:r>
              <a:rPr lang="it-IT" altLang="it-IT" sz="2000" dirty="0">
                <a:solidFill>
                  <a:srgbClr val="FF0000"/>
                </a:solidFill>
              </a:rPr>
              <a:t>reti</a:t>
            </a:r>
            <a:r>
              <a:rPr lang="it-IT" altLang="it-IT" sz="2000" dirty="0"/>
              <a:t> territoriali e/o </a:t>
            </a:r>
            <a:r>
              <a:rPr lang="it-IT" altLang="it-IT" sz="2000" dirty="0">
                <a:solidFill>
                  <a:srgbClr val="FF0000"/>
                </a:solidFill>
              </a:rPr>
              <a:t>gemellaggi</a:t>
            </a:r>
            <a:r>
              <a:rPr lang="it-IT" altLang="it-IT" sz="2000" dirty="0"/>
              <a:t>;</a:t>
            </a:r>
          </a:p>
          <a:p>
            <a:pPr>
              <a:buFontTx/>
              <a:buAutoNum type="arabicPeriod"/>
            </a:pPr>
            <a:r>
              <a:rPr lang="it-IT" altLang="it-IT" sz="2000" dirty="0"/>
              <a:t>Costruzione della </a:t>
            </a:r>
            <a:r>
              <a:rPr lang="it-IT" altLang="it-IT" sz="2000" dirty="0">
                <a:solidFill>
                  <a:srgbClr val="FF0000"/>
                </a:solidFill>
              </a:rPr>
              <a:t>comunità</a:t>
            </a:r>
            <a:r>
              <a:rPr lang="it-IT" altLang="it-IT" sz="2000" dirty="0"/>
              <a:t> educante, con famiglie e territorio;</a:t>
            </a:r>
          </a:p>
          <a:p>
            <a:pPr>
              <a:buFontTx/>
              <a:buAutoNum type="arabicPeriod"/>
            </a:pPr>
            <a:r>
              <a:rPr lang="it-IT" altLang="it-IT" sz="2000" dirty="0"/>
              <a:t>Integrazione tra scuola ed extra scuola, tra curricolare ed </a:t>
            </a:r>
            <a:r>
              <a:rPr lang="it-IT" altLang="it-IT" sz="2000" dirty="0">
                <a:solidFill>
                  <a:srgbClr val="FF0000"/>
                </a:solidFill>
              </a:rPr>
              <a:t>extracurricolare</a:t>
            </a:r>
            <a:r>
              <a:rPr lang="it-IT" altLang="it-IT" sz="2000" dirty="0"/>
              <a:t>;</a:t>
            </a:r>
          </a:p>
          <a:p>
            <a:pPr>
              <a:buFontTx/>
              <a:buAutoNum type="arabicPeriod"/>
            </a:pPr>
            <a:r>
              <a:rPr lang="it-IT" altLang="it-IT" sz="2000" dirty="0"/>
              <a:t>Azione </a:t>
            </a:r>
            <a:r>
              <a:rPr lang="it-IT" altLang="it-IT" sz="2000" dirty="0">
                <a:solidFill>
                  <a:srgbClr val="FF0000"/>
                </a:solidFill>
              </a:rPr>
              <a:t>preventiva</a:t>
            </a:r>
            <a:r>
              <a:rPr lang="it-IT" altLang="it-IT" sz="2000" dirty="0"/>
              <a:t> ed attenzione anche ai segnali più flebili;</a:t>
            </a:r>
          </a:p>
          <a:p>
            <a:pPr>
              <a:buFontTx/>
              <a:buAutoNum type="arabicPeriod"/>
            </a:pPr>
            <a:r>
              <a:rPr lang="it-IT" altLang="it-IT" sz="2000" dirty="0">
                <a:solidFill>
                  <a:srgbClr val="FF0000"/>
                </a:solidFill>
              </a:rPr>
              <a:t>Personalizzazione</a:t>
            </a:r>
            <a:r>
              <a:rPr lang="it-IT" altLang="it-IT" sz="2000" dirty="0"/>
              <a:t> della formazione e percorsi individualizzati per studenti fragili;</a:t>
            </a:r>
          </a:p>
          <a:p>
            <a:pPr>
              <a:buFontTx/>
              <a:buAutoNum type="arabicPeriod"/>
            </a:pPr>
            <a:r>
              <a:rPr lang="it-IT" altLang="it-IT" sz="2000" dirty="0"/>
              <a:t>Attenzione alle fasi di transizione e di </a:t>
            </a:r>
            <a:r>
              <a:rPr lang="it-IT" altLang="it-IT" sz="2000" dirty="0">
                <a:solidFill>
                  <a:srgbClr val="FF0000"/>
                </a:solidFill>
              </a:rPr>
              <a:t>passaggio tra scuole</a:t>
            </a:r>
            <a:r>
              <a:rPr lang="it-IT" altLang="it-IT" sz="2000" dirty="0"/>
              <a:t>.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36682B52-BF0E-D71D-308B-B192E7146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0724" name="Text Box 2">
            <a:extLst>
              <a:ext uri="{FF2B5EF4-FFF2-40B4-BE49-F238E27FC236}">
                <a16:creationId xmlns:a16="http://schemas.microsoft.com/office/drawing/2014/main" id="{AFA5123B-E2BC-667F-9874-D1A1AEEFD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588963"/>
            <a:ext cx="8640762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>
                <a:solidFill>
                  <a:srgbClr val="FF0000"/>
                </a:solidFill>
                <a:latin typeface="Arial Black" panose="020B0A04020102020204" pitchFamily="34" charset="0"/>
              </a:rPr>
              <a:t>PNRR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>
                <a:solidFill>
                  <a:srgbClr val="FF0000"/>
                </a:solidFill>
                <a:latin typeface="Arial Black" panose="020B0A04020102020204" pitchFamily="34" charset="0"/>
              </a:rPr>
              <a:t>orientamenti-chiave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bldLvl="2"/>
      <p:bldP spid="307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4">
            <a:extLst>
              <a:ext uri="{FF2B5EF4-FFF2-40B4-BE49-F238E27FC236}">
                <a16:creationId xmlns:a16="http://schemas.microsoft.com/office/drawing/2014/main" id="{75C9734F-5638-5A9D-5526-71A34FA77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6296" y="5589240"/>
            <a:ext cx="11527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2400" dirty="0">
                <a:solidFill>
                  <a:srgbClr val="000099"/>
                </a:solidFill>
              </a:rPr>
              <a:t>grazie</a:t>
            </a:r>
            <a:r>
              <a:rPr lang="it-IT" altLang="it-IT" sz="24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B18C3082-60DC-826E-B5D2-175DA9C185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66CA91FA-F69D-8E5B-08D2-D6DF238DB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620713"/>
            <a:ext cx="8640762" cy="335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PNRR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2400" dirty="0">
                <a:solidFill>
                  <a:srgbClr val="FF0000"/>
                </a:solidFill>
                <a:latin typeface="Arial Black" panose="020B0A04020102020204" pitchFamily="34" charset="0"/>
              </a:rPr>
              <a:t>Missione 4, Componente 1– Investimento 1.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 Black" panose="020B0A04020102020204" pitchFamily="34" charset="0"/>
              </a:rPr>
              <a:t> “Intervento straordinario finalizzato alla riduzione dei divari territoriali nel I e II ciclo della scuola secondaria e alla lotta alla dispersione scolastica”</a:t>
            </a:r>
          </a:p>
        </p:txBody>
      </p:sp>
    </p:spTree>
    <p:extLst>
      <p:ext uri="{BB962C8B-B14F-4D97-AF65-F5344CB8AC3E}">
        <p14:creationId xmlns:p14="http://schemas.microsoft.com/office/powerpoint/2010/main" val="3079639471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  <p:bldP spid="2" grpId="0"/>
    </p:bld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2023</TotalTime>
  <Words>3887</Words>
  <Application>Microsoft Office PowerPoint</Application>
  <PresentationFormat>Presentazione su schermo (4:3)</PresentationFormat>
  <Paragraphs>676</Paragraphs>
  <Slides>63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63</vt:i4>
      </vt:variant>
    </vt:vector>
  </HeadingPairs>
  <TitlesOfParts>
    <vt:vector size="67" baseType="lpstr">
      <vt:lpstr>Arial</vt:lpstr>
      <vt:lpstr>Arial Black</vt:lpstr>
      <vt:lpstr>Calibri</vt:lpstr>
      <vt:lpstr>Struttura predefinita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DISPERSIONE PERCEPITA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PAPA'</dc:creator>
  <cp:lastModifiedBy>BOCCHIA GIULIANO</cp:lastModifiedBy>
  <cp:revision>62</cp:revision>
  <dcterms:created xsi:type="dcterms:W3CDTF">2007-12-14T05:10:44Z</dcterms:created>
  <dcterms:modified xsi:type="dcterms:W3CDTF">2024-03-22T17:07:38Z</dcterms:modified>
</cp:coreProperties>
</file>