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Inter Light"/>
      <p:regular r:id="rId32"/>
      <p:bold r:id="rId33"/>
    </p:embeddedFont>
    <p:embeddedFont>
      <p:font typeface="Inter"/>
      <p:regular r:id="rId34"/>
      <p:bold r:id="rId35"/>
    </p:embeddedFont>
    <p:embeddedFont>
      <p:font typeface="Inter Medium"/>
      <p:regular r:id="rId36"/>
      <p:bold r:id="rId37"/>
    </p:embeddedFont>
    <p:embeddedFont>
      <p:font typeface="Inter ExtraLight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747775"/>
          </p15:clr>
        </p15:guide>
        <p15:guide id="2" orient="horz" pos="45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  <p:guide pos="45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InterLight-bold.fntdata"/><Relationship Id="rId10" Type="http://schemas.openxmlformats.org/officeDocument/2006/relationships/slide" Target="slides/slide5.xml"/><Relationship Id="rId32" Type="http://schemas.openxmlformats.org/officeDocument/2006/relationships/font" Target="fonts/InterLight-regular.fntdata"/><Relationship Id="rId13" Type="http://schemas.openxmlformats.org/officeDocument/2006/relationships/slide" Target="slides/slide8.xml"/><Relationship Id="rId35" Type="http://schemas.openxmlformats.org/officeDocument/2006/relationships/font" Target="fonts/Inter-bold.fntdata"/><Relationship Id="rId12" Type="http://schemas.openxmlformats.org/officeDocument/2006/relationships/slide" Target="slides/slide7.xml"/><Relationship Id="rId34" Type="http://schemas.openxmlformats.org/officeDocument/2006/relationships/font" Target="fonts/Inter-regular.fntdata"/><Relationship Id="rId15" Type="http://schemas.openxmlformats.org/officeDocument/2006/relationships/slide" Target="slides/slide10.xml"/><Relationship Id="rId37" Type="http://schemas.openxmlformats.org/officeDocument/2006/relationships/font" Target="fonts/InterMedium-bold.fntdata"/><Relationship Id="rId14" Type="http://schemas.openxmlformats.org/officeDocument/2006/relationships/slide" Target="slides/slide9.xml"/><Relationship Id="rId36" Type="http://schemas.openxmlformats.org/officeDocument/2006/relationships/font" Target="fonts/InterMedium-regular.fntdata"/><Relationship Id="rId17" Type="http://schemas.openxmlformats.org/officeDocument/2006/relationships/slide" Target="slides/slide12.xml"/><Relationship Id="rId39" Type="http://schemas.openxmlformats.org/officeDocument/2006/relationships/font" Target="fonts/InterExtraLight-bold.fntdata"/><Relationship Id="rId16" Type="http://schemas.openxmlformats.org/officeDocument/2006/relationships/slide" Target="slides/slide11.xml"/><Relationship Id="rId38" Type="http://schemas.openxmlformats.org/officeDocument/2006/relationships/font" Target="fonts/InterExtraLigh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bec3f7f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bec3f7f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ee36dc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bbee36dc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bbee36dc3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bbee36dc3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bdd6a1a47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bdd6a1a47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dd6a1a4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dd6a1a4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dd6a1a47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dd6a1a47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dd6a1a47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bdd6a1a47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bdd6a1a47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bdd6a1a47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dd6a1a473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bdd6a1a47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bdd6a1a473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bdd6a1a47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dd6a1a47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dd6a1a47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dd6a1a473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bdd6a1a473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dd6a1a473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bdd6a1a47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bdd6a1a473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bdd6a1a473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e2157ce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be2157ce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e2157cec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e2157cec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bf4a915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bf4a915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c02e7f009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c02e7f009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c02e7f009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c02e7f009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c02e7f009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c02e7f00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c02e7f009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c02e7f009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c02e7f009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c02e7f009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bdd6a1a473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bdd6a1a473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dd6a1a473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bdd6a1a473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c02e7f009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c02e7f009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30.png"/><Relationship Id="rId5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2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2286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 Medium"/>
                <a:ea typeface="Inter Medium"/>
                <a:cs typeface="Inter Medium"/>
                <a:sym typeface="Inter Medium"/>
              </a:rPr>
              <a:t>Mi Conosco, ti conosco</a:t>
            </a: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25" y="2300411"/>
            <a:ext cx="9144000" cy="312602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17285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Percorso orientativo per la conoscenza di sé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1425" y="1981025"/>
            <a:ext cx="1181450" cy="11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612875" y="2128675"/>
            <a:ext cx="6084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solidFill>
                  <a:srgbClr val="3D85C6"/>
                </a:solidFill>
                <a:latin typeface="Inter Medium"/>
                <a:ea typeface="Inter Medium"/>
                <a:cs typeface="Inter Medium"/>
                <a:sym typeface="Inter Medium"/>
              </a:rPr>
              <a:t>Contesto di riferimento</a:t>
            </a:r>
            <a:endParaRPr sz="4000">
              <a:solidFill>
                <a:srgbClr val="3D85C6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720000" y="720000"/>
            <a:ext cx="2096100" cy="356400"/>
          </a:xfrm>
          <a:prstGeom prst="roundRect">
            <a:avLst>
              <a:gd fmla="val 50000" name="adj"/>
            </a:avLst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it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I destinatari</a:t>
            </a:r>
            <a:endParaRPr>
              <a:solidFill>
                <a:srgbClr val="0B539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350" y="1737700"/>
            <a:ext cx="541925" cy="564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4673" y="2708218"/>
            <a:ext cx="527278" cy="54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7350" y="3735440"/>
            <a:ext cx="541925" cy="5493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5"/>
          <p:cNvCxnSpPr/>
          <p:nvPr/>
        </p:nvCxnSpPr>
        <p:spPr>
          <a:xfrm>
            <a:off x="1845450" y="2493263"/>
            <a:ext cx="59019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5"/>
          <p:cNvSpPr txBox="1"/>
          <p:nvPr/>
        </p:nvSpPr>
        <p:spPr>
          <a:xfrm>
            <a:off x="2713350" y="1681000"/>
            <a:ext cx="5034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Istituto Omnicomprensivo</a:t>
            </a:r>
            <a:r>
              <a:rPr lang="it" sz="18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 “Salvo D’Acquisto” di San Salvo (CH)</a:t>
            </a:r>
            <a:endParaRPr sz="18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713350" y="2684225"/>
            <a:ext cx="5034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Scuola Secondaria di I Grado</a:t>
            </a:r>
            <a:endParaRPr sz="18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Classi Prime e Seconde</a:t>
            </a:r>
            <a:endParaRPr sz="18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74" name="Google Shape;74;p15"/>
          <p:cNvCxnSpPr/>
          <p:nvPr/>
        </p:nvCxnSpPr>
        <p:spPr>
          <a:xfrm>
            <a:off x="1845450" y="3496488"/>
            <a:ext cx="59019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5"/>
          <p:cNvSpPr txBox="1"/>
          <p:nvPr/>
        </p:nvSpPr>
        <p:spPr>
          <a:xfrm>
            <a:off x="2713350" y="3687450"/>
            <a:ext cx="5034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Percorso di raccordo e orientamento con la scuola primaria in un’ottica di </a:t>
            </a:r>
            <a:r>
              <a:rPr lang="it" sz="18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continuità.</a:t>
            </a:r>
            <a:endParaRPr sz="18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720000" y="720000"/>
            <a:ext cx="2096100" cy="356400"/>
          </a:xfrm>
          <a:prstGeom prst="roundRect">
            <a:avLst>
              <a:gd fmla="val 50000" name="adj"/>
            </a:avLst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it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Il contesto</a:t>
            </a:r>
            <a:endParaRPr>
              <a:solidFill>
                <a:srgbClr val="0B539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720000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L’istituto è caratterizzato dalla presenza di una forte componente di alunni stranieri non italofoni e alcuni DSA.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3424225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Si persegue come finalità generale quella di favorire l’inclusione esaltando potenzialità e talenti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6128450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Si intende accompagnare i ragazzi nella costruzione del proprio progetto di vita.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2603300" y="2004375"/>
            <a:ext cx="6084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solidFill>
                  <a:srgbClr val="C86527"/>
                </a:solidFill>
                <a:latin typeface="Inter Medium"/>
                <a:ea typeface="Inter Medium"/>
                <a:cs typeface="Inter Medium"/>
                <a:sym typeface="Inter Medium"/>
              </a:rPr>
              <a:t>Progettazione per competenze</a:t>
            </a:r>
            <a:endParaRPr sz="4000">
              <a:solidFill>
                <a:srgbClr val="C86527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3225" y="2054850"/>
            <a:ext cx="1042413" cy="10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720000" y="720000"/>
            <a:ext cx="2096100" cy="356400"/>
          </a:xfrm>
          <a:prstGeom prst="roundRect">
            <a:avLst>
              <a:gd fmla="val 50000" name="adj"/>
            </a:avLst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"/>
                <a:ea typeface="Inter"/>
                <a:cs typeface="Inter"/>
                <a:sym typeface="Inter"/>
              </a:rPr>
              <a:t>Finalità del progetto</a:t>
            </a:r>
            <a:endParaRPr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1542825" y="1287900"/>
            <a:ext cx="2918700" cy="357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 Light"/>
                <a:ea typeface="Inter Light"/>
                <a:cs typeface="Inter Light"/>
                <a:sym typeface="Inter Light"/>
              </a:rPr>
              <a:t> PER GLI ALUNNI</a:t>
            </a:r>
            <a:endParaRPr>
              <a:solidFill>
                <a:srgbClr val="C86527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4682477" y="1287900"/>
            <a:ext cx="2918700" cy="357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 Light"/>
                <a:ea typeface="Inter Light"/>
                <a:cs typeface="Inter Light"/>
                <a:sym typeface="Inter Light"/>
              </a:rPr>
              <a:t>PER I DOCENTI</a:t>
            </a:r>
            <a:endParaRPr>
              <a:solidFill>
                <a:srgbClr val="C86527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1611075" y="1807225"/>
            <a:ext cx="2782200" cy="27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Favorire la conoscenza di sé e dell’altro;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28600" lvl="0" marL="520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Gestire le emozioni in modo consapevole;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28600" lvl="0" marL="520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Contribuire alla maturazione dell’autonomia e della responsabilità personale;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Promuovere le relazioni interpersonali;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Incoraggiare l’apprendimento collaborativo e promuovere pratiche inclusive.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4750725" y="1883700"/>
            <a:ext cx="2782200" cy="27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Approfondire la conoscenza degli alunni;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3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3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Migliorare le strategie di apprendimento </a:t>
            </a: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it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adattarle in funzione di ciascun alunno</a:t>
            </a:r>
            <a:r>
              <a:rPr lang="it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1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720000" y="720000"/>
            <a:ext cx="2587800" cy="356400"/>
          </a:xfrm>
          <a:prstGeom prst="roundRect">
            <a:avLst>
              <a:gd fmla="val 50000" name="adj"/>
            </a:avLst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"/>
                <a:ea typeface="Inter"/>
                <a:cs typeface="Inter"/>
                <a:sym typeface="Inter"/>
              </a:rPr>
              <a:t>Competenze orientative</a:t>
            </a:r>
            <a:endParaRPr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3424225" y="1670300"/>
            <a:ext cx="2514000" cy="268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Competenze in materia di cittadinanza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6128450" y="1670300"/>
            <a:ext cx="2514000" cy="268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rgbClr val="C86527"/>
                </a:solidFill>
                <a:latin typeface="Inter"/>
                <a:ea typeface="Inter"/>
                <a:cs typeface="Inter"/>
                <a:sym typeface="Inter"/>
              </a:rPr>
              <a:t>DIGICOMP</a:t>
            </a:r>
            <a:endParaRPr sz="1200"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Uso sicuro, critico e responsabile delle tecnologie digitali per l’apprendimento, il lavoro e la partecipazione nella società.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Uso creativo delle tecnologie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Sviluppare e condividere informazioni e contenuti digitali.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720000" y="1670375"/>
            <a:ext cx="2514000" cy="268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rgbClr val="C86527"/>
                </a:solidFill>
                <a:latin typeface="Inter"/>
                <a:ea typeface="Inter"/>
                <a:cs typeface="Inter"/>
                <a:sym typeface="Inter"/>
              </a:rPr>
              <a:t>LIFECOMP</a:t>
            </a:r>
            <a:endParaRPr sz="1200"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Autoregolazione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Benessere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Empatia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Gestione delle emozioni e dell’apprendimento</a:t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Comunicazione e interazione efficace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07" name="Google Shape;107;p19"/>
          <p:cNvCxnSpPr/>
          <p:nvPr/>
        </p:nvCxnSpPr>
        <p:spPr>
          <a:xfrm>
            <a:off x="948600" y="2128825"/>
            <a:ext cx="20406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9"/>
          <p:cNvCxnSpPr/>
          <p:nvPr/>
        </p:nvCxnSpPr>
        <p:spPr>
          <a:xfrm>
            <a:off x="6365150" y="2128825"/>
            <a:ext cx="20406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"/>
                <a:ea typeface="Inter"/>
                <a:cs typeface="Inter"/>
                <a:sym typeface="Inter"/>
              </a:rPr>
              <a:t>Obiettivi di apprendimento</a:t>
            </a:r>
            <a:endParaRPr>
              <a:solidFill>
                <a:srgbClr val="C8652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1531800" y="1475425"/>
            <a:ext cx="2918700" cy="2914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 Light"/>
                <a:ea typeface="Inter Light"/>
                <a:cs typeface="Inter Light"/>
                <a:sym typeface="Inter Light"/>
              </a:rPr>
              <a:t>AREA UMANISTICA-ESPRESSIVA</a:t>
            </a:r>
            <a:endParaRPr>
              <a:solidFill>
                <a:srgbClr val="C86527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4671451" y="1475425"/>
            <a:ext cx="2918700" cy="2914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86527"/>
                </a:solidFill>
                <a:latin typeface="Inter Light"/>
                <a:ea typeface="Inter Light"/>
                <a:cs typeface="Inter Light"/>
                <a:sym typeface="Inter Light"/>
              </a:rPr>
              <a:t>AREA TECNICO-SCIENTIFICA</a:t>
            </a:r>
            <a:endParaRPr>
              <a:solidFill>
                <a:srgbClr val="C86527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1904850" y="2710400"/>
            <a:ext cx="2782200" cy="23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5461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Comprendere e produrre testi di genere diverso;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5461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5461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Esprimersi e comunicare con pluralità di linguaggio;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4956250" y="2738450"/>
            <a:ext cx="2782200" cy="22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5461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Uso consapevole delle tecnologie come strumenti di comunicazione;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3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18" name="Google Shape;118;p20"/>
          <p:cNvCxnSpPr/>
          <p:nvPr/>
        </p:nvCxnSpPr>
        <p:spPr>
          <a:xfrm>
            <a:off x="1742775" y="2305300"/>
            <a:ext cx="2481900" cy="111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20"/>
          <p:cNvCxnSpPr/>
          <p:nvPr/>
        </p:nvCxnSpPr>
        <p:spPr>
          <a:xfrm>
            <a:off x="4889850" y="2305300"/>
            <a:ext cx="2481900" cy="111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/>
        </p:nvSpPr>
        <p:spPr>
          <a:xfrm>
            <a:off x="2603300" y="2004375"/>
            <a:ext cx="6084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solidFill>
                  <a:srgbClr val="134F5C"/>
                </a:solidFill>
                <a:latin typeface="Inter Medium"/>
                <a:ea typeface="Inter Medium"/>
                <a:cs typeface="Inter Medium"/>
                <a:sym typeface="Inter Medium"/>
              </a:rPr>
              <a:t>Mediazione didattica</a:t>
            </a:r>
            <a:endParaRPr sz="4000">
              <a:solidFill>
                <a:srgbClr val="134F5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050" y="1838878"/>
            <a:ext cx="1157350" cy="11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34F5C"/>
                </a:solidFill>
                <a:latin typeface="Inter"/>
                <a:ea typeface="Inter"/>
                <a:cs typeface="Inter"/>
                <a:sym typeface="Inter"/>
              </a:rPr>
              <a:t>Metodologie didattiche</a:t>
            </a:r>
            <a:endParaRPr>
              <a:solidFill>
                <a:srgbClr val="134F5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2208450" y="1443625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it">
                <a:latin typeface="Inter"/>
                <a:ea typeface="Inter"/>
                <a:cs typeface="Inter"/>
                <a:sym typeface="Inter"/>
              </a:rPr>
              <a:t>Brainstorming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4655049" y="1443625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Lezione partecipata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2208450" y="3114021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Attività laboratoriali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4655049" y="3114021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Lavori di gruppo e di ricerca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225" y="1514274"/>
            <a:ext cx="630975" cy="63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325" y="1628725"/>
            <a:ext cx="516525" cy="51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9676" y="3229567"/>
            <a:ext cx="516525" cy="526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8325" y="3234737"/>
            <a:ext cx="516525" cy="51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34F5C"/>
                </a:solidFill>
                <a:latin typeface="Inter"/>
                <a:ea typeface="Inter"/>
                <a:cs typeface="Inter"/>
                <a:sym typeface="Inter"/>
              </a:rPr>
              <a:t>Strumenti</a:t>
            </a:r>
            <a:r>
              <a:rPr lang="it">
                <a:solidFill>
                  <a:srgbClr val="134F5C"/>
                </a:solidFill>
                <a:latin typeface="Inter"/>
                <a:ea typeface="Inter"/>
                <a:cs typeface="Inter"/>
                <a:sym typeface="Inter"/>
              </a:rPr>
              <a:t> didattici</a:t>
            </a:r>
            <a:endParaRPr>
              <a:solidFill>
                <a:srgbClr val="134F5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4" name="Google Shape;144;p23"/>
          <p:cNvSpPr/>
          <p:nvPr/>
        </p:nvSpPr>
        <p:spPr>
          <a:xfrm>
            <a:off x="2208450" y="1443625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Mappe concettuali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e strumenti integrativi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5" name="Google Shape;145;p23"/>
          <p:cNvSpPr/>
          <p:nvPr/>
        </p:nvSpPr>
        <p:spPr>
          <a:xfrm>
            <a:off x="4655049" y="1443625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Libri di testo e materiale integrativo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6" name="Google Shape;146;p23"/>
          <p:cNvSpPr/>
          <p:nvPr/>
        </p:nvSpPr>
        <p:spPr>
          <a:xfrm>
            <a:off x="2208450" y="3114021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Piattaforme online e strumenti multimediali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4655049" y="3114021"/>
            <a:ext cx="2314800" cy="1542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Strumenti da disegno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9950" y="1567925"/>
            <a:ext cx="535575" cy="5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2900" y="1563050"/>
            <a:ext cx="535575" cy="53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0275" y="3183625"/>
            <a:ext cx="535575" cy="53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2426" y="3187980"/>
            <a:ext cx="516525" cy="526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34F5C"/>
                </a:solidFill>
                <a:latin typeface="Inter"/>
                <a:ea typeface="Inter"/>
                <a:cs typeface="Inter"/>
                <a:sym typeface="Inter"/>
              </a:rPr>
              <a:t>Ambiente di apprendimento</a:t>
            </a:r>
            <a:endParaRPr>
              <a:solidFill>
                <a:srgbClr val="134F5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24"/>
          <p:cNvSpPr/>
          <p:nvPr/>
        </p:nvSpPr>
        <p:spPr>
          <a:xfrm>
            <a:off x="720000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 Light"/>
                <a:ea typeface="Inter Light"/>
                <a:cs typeface="Inter Light"/>
                <a:sym typeface="Inter Light"/>
              </a:rPr>
              <a:t>Aula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3424225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Spazi esterni</a:t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9" name="Google Shape;159;p24"/>
          <p:cNvSpPr/>
          <p:nvPr/>
        </p:nvSpPr>
        <p:spPr>
          <a:xfrm>
            <a:off x="6128450" y="2014475"/>
            <a:ext cx="2514000" cy="16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Aula multimediale</a:t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3113275" y="1387038"/>
            <a:ext cx="31359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2"/>
                </a:solidFill>
                <a:latin typeface="Inter ExtraLight"/>
                <a:ea typeface="Inter ExtraLight"/>
                <a:cs typeface="Inter ExtraLight"/>
                <a:sym typeface="Inter ExtraLight"/>
              </a:rPr>
              <a:t>AULA AUMENTATA</a:t>
            </a:r>
            <a:endParaRPr>
              <a:solidFill>
                <a:schemeClr val="dk2"/>
              </a:solidFill>
              <a:latin typeface="Inter ExtraLight"/>
              <a:ea typeface="Inter ExtraLight"/>
              <a:cs typeface="Inter ExtraLight"/>
              <a:sym typeface="Inter Extra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34F5C"/>
                </a:solidFill>
                <a:latin typeface="Inter"/>
                <a:ea typeface="Inter"/>
                <a:cs typeface="Inter"/>
                <a:sym typeface="Inter"/>
              </a:rPr>
              <a:t>Tempi</a:t>
            </a:r>
            <a:endParaRPr>
              <a:solidFill>
                <a:srgbClr val="134F5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1850" y="2336975"/>
            <a:ext cx="587050" cy="6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 txBox="1"/>
          <p:nvPr/>
        </p:nvSpPr>
        <p:spPr>
          <a:xfrm>
            <a:off x="2847200" y="2261100"/>
            <a:ext cx="5034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17 h </a:t>
            </a:r>
            <a:r>
              <a:rPr lang="it" sz="1800">
                <a:solidFill>
                  <a:schemeClr val="dk2"/>
                </a:solidFill>
                <a:latin typeface="Inter ExtraLight"/>
                <a:ea typeface="Inter ExtraLight"/>
                <a:cs typeface="Inter ExtraLight"/>
                <a:sym typeface="Inter ExtraLight"/>
              </a:rPr>
              <a:t>nel primo quadrimestre</a:t>
            </a:r>
            <a:endParaRPr sz="1800">
              <a:solidFill>
                <a:schemeClr val="dk2"/>
              </a:solidFill>
              <a:latin typeface="Inter ExtraLight"/>
              <a:ea typeface="Inter ExtraLight"/>
              <a:cs typeface="Inter ExtraLight"/>
              <a:sym typeface="Inter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13 h </a:t>
            </a:r>
            <a:r>
              <a:rPr lang="it" sz="1800">
                <a:solidFill>
                  <a:schemeClr val="dk2"/>
                </a:solidFill>
                <a:latin typeface="Inter ExtraLight"/>
                <a:ea typeface="Inter ExtraLight"/>
                <a:cs typeface="Inter ExtraLight"/>
                <a:sym typeface="Inter ExtraLight"/>
              </a:rPr>
              <a:t>nel secondo quadrimestre</a:t>
            </a:r>
            <a:endParaRPr sz="1800">
              <a:solidFill>
                <a:schemeClr val="dk2"/>
              </a:solidFill>
              <a:latin typeface="Inter ExtraLight"/>
              <a:ea typeface="Inter ExtraLight"/>
              <a:cs typeface="Inter ExtraLight"/>
              <a:sym typeface="Inter Extra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/>
        </p:nvSpPr>
        <p:spPr>
          <a:xfrm>
            <a:off x="2584175" y="2099975"/>
            <a:ext cx="6084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solidFill>
                  <a:srgbClr val="38761D"/>
                </a:solidFill>
                <a:latin typeface="Inter Medium"/>
                <a:ea typeface="Inter Medium"/>
                <a:cs typeface="Inter Medium"/>
                <a:sym typeface="Inter Medium"/>
              </a:rPr>
              <a:t>Fasi dello svolgimento</a:t>
            </a:r>
            <a:endParaRPr sz="4000">
              <a:solidFill>
                <a:srgbClr val="38761D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850" y="1785200"/>
            <a:ext cx="1195625" cy="11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Fasi di svolgimento dell’UDA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9" name="Google Shape;179;p27"/>
          <p:cNvSpPr/>
          <p:nvPr/>
        </p:nvSpPr>
        <p:spPr>
          <a:xfrm>
            <a:off x="720000" y="1520100"/>
            <a:ext cx="2514000" cy="301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3424225" y="1520100"/>
            <a:ext cx="2514000" cy="301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81" name="Google Shape;181;p27"/>
          <p:cNvSpPr/>
          <p:nvPr/>
        </p:nvSpPr>
        <p:spPr>
          <a:xfrm>
            <a:off x="6128450" y="1520100"/>
            <a:ext cx="2514000" cy="301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863" y="1672500"/>
            <a:ext cx="2110263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8700" y="1672500"/>
            <a:ext cx="2110268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0333" y="1672500"/>
            <a:ext cx="2110292" cy="3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7"/>
          <p:cNvSpPr txBox="1"/>
          <p:nvPr/>
        </p:nvSpPr>
        <p:spPr>
          <a:xfrm>
            <a:off x="885200" y="2135250"/>
            <a:ext cx="2348700" cy="1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Fase 1: 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Visione del film “Inside Out” e brainstorming 3h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Fase 2: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Lettura di alcuni brani tratti dal “Giornalino di Gianburrasca” di Vamba 6h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Fase 3:</a:t>
            </a:r>
            <a:endParaRPr sz="1000">
              <a:solidFill>
                <a:schemeClr val="dk1"/>
              </a:solidFill>
            </a:endParaRPr>
          </a:p>
          <a:p>
            <a:pPr indent="0" lvl="0" marL="7620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>
                <a:solidFill>
                  <a:schemeClr val="dk1"/>
                </a:solidFill>
              </a:rPr>
              <a:t>Emotions wheel 4h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3506875" y="2196300"/>
            <a:ext cx="2348700" cy="1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Fase 4: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Realizzazione di un autoritratto 4h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Fase 5: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Ascolto attivo di brani e associazione delle emozioni 3h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Fase 6: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Esprimere emozioni attraverso il linguaggio del corpo 3h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211100" y="2196300"/>
            <a:ext cx="2348700" cy="1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Fase 7: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Conoscenza degli strumenti di comunicazione digitale (TIC) e realizzazione dell’albero delle emozioni attraverso l’applicazione Canva 5h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Fase 8:</a:t>
            </a:r>
            <a:endParaRPr sz="1000">
              <a:solidFill>
                <a:schemeClr val="dk1"/>
              </a:solidFill>
            </a:endParaRPr>
          </a:p>
          <a:p>
            <a:pPr indent="0" lvl="0" marL="76200" marR="0" rtl="0" algn="l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1"/>
                </a:solidFill>
              </a:rPr>
              <a:t>Restituzione dei lavori e condivisione con la classe 2h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Matematica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28"/>
          <p:cNvSpPr/>
          <p:nvPr/>
        </p:nvSpPr>
        <p:spPr>
          <a:xfrm>
            <a:off x="720000" y="1845150"/>
            <a:ext cx="2514000" cy="163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Visione del film “Inside Out” e brainstorming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4973" y="715138"/>
            <a:ext cx="2726325" cy="389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Italiano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Lettura di alcuni brani tratti dal “Giornalino di Gianburrasca” di Vamba e realizzazione di una pagina di diario.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4" name="Google Shape;20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9"/>
          <p:cNvSpPr txBox="1"/>
          <p:nvPr/>
        </p:nvSpPr>
        <p:spPr>
          <a:xfrm>
            <a:off x="4742450" y="1589175"/>
            <a:ext cx="32334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6" name="Google Shape;20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778" y="1106725"/>
            <a:ext cx="2763475" cy="3326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Inglese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30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Emotions wheel e lessico afferente al tema delle emozioni 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 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4" name="Google Shape;21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9663" y="378450"/>
            <a:ext cx="4714875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863" y="2770950"/>
            <a:ext cx="2181225" cy="211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Arte e immagine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Lezione dialogata</a:t>
            </a:r>
            <a:r>
              <a:rPr lang="it">
                <a:solidFill>
                  <a:schemeClr val="dk1"/>
                </a:solidFill>
              </a:rPr>
              <a:t> sulla percezione di sé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it">
                <a:solidFill>
                  <a:schemeClr val="dk1"/>
                </a:solidFill>
              </a:rPr>
              <a:t>e realizzazione di un autoritratto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23" name="Google Shape;223;p31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 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5525" y="1845150"/>
            <a:ext cx="5605202" cy="187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2600" y="3850700"/>
            <a:ext cx="5489275" cy="62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Musica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</a:rPr>
              <a:t>Ascolto attivo di brani e associazione delle emozioni</a:t>
            </a:r>
            <a:endParaRPr sz="1800"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33" name="Google Shape;233;p32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34" name="Google Shape;23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6400" y="801050"/>
            <a:ext cx="5605200" cy="3989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Scienze motorie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Esprimere emozioni attraverso il linguaggio del corpo</a:t>
            </a:r>
            <a:endParaRPr sz="1800"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42" name="Google Shape;242;p33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 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3" name="Google Shape;24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725" y="1148225"/>
            <a:ext cx="4381500" cy="30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Tecnologia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dk1"/>
                </a:solidFill>
              </a:rPr>
              <a:t>Conoscenza degli strumenti di comunicazione digitale (TIC) e realizzazione dell’albero delle emozioni attraverso l’applicazione Canva</a:t>
            </a:r>
            <a:endParaRPr sz="2100"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1875" y="1762913"/>
            <a:ext cx="4551576" cy="238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>
          <a:xfrm>
            <a:off x="720000" y="720000"/>
            <a:ext cx="1880400" cy="356400"/>
          </a:xfrm>
          <a:prstGeom prst="roundRect">
            <a:avLst>
              <a:gd fmla="val 50000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Fase finale</a:t>
            </a:r>
            <a:endParaRPr>
              <a:solidFill>
                <a:srgbClr val="3876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720000" y="1845150"/>
            <a:ext cx="2514000" cy="222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7620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dk1"/>
                </a:solidFill>
              </a:rPr>
              <a:t>Restituzione dei lavori e condivisione con la classe</a:t>
            </a:r>
            <a:endParaRPr sz="2100"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2439900" y="1845150"/>
            <a:ext cx="7941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marR="0" rtl="0" algn="ctr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lang="it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h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550" y="1915200"/>
            <a:ext cx="346772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3800" y="152400"/>
            <a:ext cx="193500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/>
        </p:nvSpPr>
        <p:spPr>
          <a:xfrm>
            <a:off x="2966600" y="1898863"/>
            <a:ext cx="6084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solidFill>
                  <a:srgbClr val="BF9000"/>
                </a:solidFill>
                <a:latin typeface="Inter Medium"/>
                <a:ea typeface="Inter Medium"/>
                <a:cs typeface="Inter Medium"/>
                <a:sym typeface="Inter Medium"/>
              </a:rPr>
              <a:t>Valutazione e Autovalutazione</a:t>
            </a:r>
            <a:endParaRPr sz="4000">
              <a:solidFill>
                <a:srgbClr val="BF9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400" y="1765375"/>
            <a:ext cx="1300775" cy="130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/>
          <p:nvPr/>
        </p:nvSpPr>
        <p:spPr>
          <a:xfrm>
            <a:off x="720000" y="720000"/>
            <a:ext cx="2918700" cy="356400"/>
          </a:xfrm>
          <a:prstGeom prst="roundRect">
            <a:avLst>
              <a:gd fmla="val 50000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F9000"/>
                </a:solidFill>
                <a:latin typeface="Inter"/>
                <a:ea typeface="Inter"/>
                <a:cs typeface="Inter"/>
                <a:sym typeface="Inter"/>
              </a:rPr>
              <a:t>Valutazione formativa</a:t>
            </a:r>
            <a:endParaRPr>
              <a:solidFill>
                <a:srgbClr val="BF9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720000" y="1998125"/>
            <a:ext cx="2514000" cy="2065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 Light"/>
                <a:ea typeface="Inter Light"/>
                <a:cs typeface="Inter Light"/>
                <a:sym typeface="Inter Light"/>
              </a:rPr>
              <a:t>Griglie di osservazione</a:t>
            </a: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3424225" y="1998125"/>
            <a:ext cx="2514000" cy="2065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Autovalutazione: diario di bordo</a:t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6128450" y="1998125"/>
            <a:ext cx="2514000" cy="2065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Condivisione dell’elaborato finale</a:t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25" y="2300411"/>
            <a:ext cx="9144000" cy="312602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8"/>
          <p:cNvSpPr txBox="1"/>
          <p:nvPr>
            <p:ph idx="1" type="subTitle"/>
          </p:nvPr>
        </p:nvSpPr>
        <p:spPr>
          <a:xfrm>
            <a:off x="311700" y="15078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Inter"/>
                <a:ea typeface="Inter"/>
                <a:cs typeface="Inter"/>
                <a:sym typeface="Inter"/>
              </a:rPr>
              <a:t>Grazie per l’attenzione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