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4" r:id="rId1"/>
  </p:sldMasterIdLst>
  <p:notesMasterIdLst>
    <p:notesMasterId r:id="rId17"/>
  </p:notesMasterIdLst>
  <p:sldIdLst>
    <p:sldId id="257" r:id="rId2"/>
    <p:sldId id="292" r:id="rId3"/>
    <p:sldId id="293" r:id="rId4"/>
    <p:sldId id="263" r:id="rId5"/>
    <p:sldId id="294" r:id="rId6"/>
    <p:sldId id="265" r:id="rId7"/>
    <p:sldId id="266" r:id="rId8"/>
    <p:sldId id="267" r:id="rId9"/>
    <p:sldId id="268" r:id="rId10"/>
    <p:sldId id="276" r:id="rId11"/>
    <p:sldId id="269" r:id="rId12"/>
    <p:sldId id="277" r:id="rId13"/>
    <p:sldId id="274" r:id="rId14"/>
    <p:sldId id="295" r:id="rId15"/>
    <p:sldId id="271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B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9" autoAdjust="0"/>
    <p:restoredTop sz="92868"/>
  </p:normalViewPr>
  <p:slideViewPr>
    <p:cSldViewPr snapToGrid="0" snapToObjects="1">
      <p:cViewPr varScale="1">
        <p:scale>
          <a:sx n="99" d="100"/>
          <a:sy n="99" d="100"/>
        </p:scale>
        <p:origin x="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1ADF1-8247-E149-A7FA-16437AAF796A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83045-CC8C-3F4A-9F39-2705652B9B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3096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246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it-IT" altLang="en-US"/>
              <a:t>MODIFICATA</a:t>
            </a:r>
          </a:p>
        </p:txBody>
      </p:sp>
      <p:sp>
        <p:nvSpPr>
          <p:cNvPr id="6246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AAF93A-83D4-497B-90D1-1F64E4EBD3C4}" type="slidenum">
              <a:rPr lang="it-IT" altLang="en-US"/>
              <a:pPr/>
              <a:t>4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73854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83045-CC8C-3F4A-9F39-2705652B9BCA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5872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83045-CC8C-3F4A-9F39-2705652B9BCA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2760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A164E9-22B6-0344-866E-CC28DB02D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9C28257-BD4D-B449-A7D4-3D3A50156C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842580-F262-A347-9FAE-7D60C860D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0AFA7E-C54D-5D45-BCF3-94C0EE9E4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EDDF42-F44E-BA48-B17B-BF61457FE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763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9F4C9E-E0B3-E440-8827-EE8CC46EA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8A30CA-06B7-6B48-A6FB-1EAE0B630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9DE129-83ED-A844-A99D-CCAF97FBF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D20223-CE72-AE45-A8EF-1DCEE72F0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201BFF-004C-5646-A5CE-3D80531EE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991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B3B10E-0F8B-DE41-B8B2-48220A550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9A32B54-21F7-B946-9683-644E62E6E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AE2750-C64C-A04D-B2DB-024999338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88C80F-AD88-854B-BD1E-EC8D8EBD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D3A076-881D-FD46-868C-F01077E24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427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3D3FFB-3C5E-1B4B-BD75-650FF9AA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48C1BE-30CD-B448-A236-CAD3D962F4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9DFEFDE-143E-8947-9840-F74CEC663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C3EF85-7AAA-784E-B46F-075679967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EAFEF90-6CB1-D745-A539-0C8393CD0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C2E441F-2C80-2244-9567-7A32F6CD4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0103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90BA33-AEB0-7640-8873-726476EB9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033AF26-E866-2143-ABC7-5C589B8F5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0F20D47-4001-DC47-A85D-D162AD4E4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DB61703-05C1-5A4C-BA97-F573640A5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3CF9FF5-9599-D144-A78A-D4E6131FFF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566A61E-D2C1-2B4C-9017-6D0EAF921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E53E716-DAB9-9546-9358-07D11BA04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A1ECC6D-02BC-D045-83BB-51DCC7B06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441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E9A68C-1614-4E44-AC70-D0CA4683D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9F84E7E-22AE-804F-BB16-6FF05472B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733413A-1F4B-5A4C-8FA3-35768219F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56D9140-C874-E84E-BD70-F128DA4F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492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6DBDC7B-9761-B048-9EE1-D4AB2986E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4C4497F-9293-5B4E-8737-229849E6E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FD4FBBA-90E3-DD40-B62C-0CF2A1F3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277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D88A6C-AA7B-1B4F-9A1B-1CB9A782A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DFC90A-0AED-F942-9773-296324746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479A8EE-090E-A044-968F-A95943A56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E2634AE-FC1E-5949-BF8B-208013CFD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7DA2B6A-44BF-A74C-AA4E-287041E4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E4508A7-8EB6-9C45-BAEA-0A085AAD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3260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AC794F-941E-304B-9CEC-108C6C0C0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CD5187D-2964-804A-B913-D1CADF3CE0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904C402-3EC7-1F41-AE5F-2C43B994F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CAE29EA-10EC-6448-9BCA-93532315D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09918C-700E-5B41-8D9B-2AF42033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454F14-3711-C14A-B8CC-1E4CB6C2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001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14349E-F41E-344F-867F-64CDA4369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C23A825-D05F-CB45-AB2F-8C0BF064A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E4C0CD-62A3-BB40-8335-4A2AF8EEF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AE364F-A5D0-E84C-8D7A-3EC0B4718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E50545-E1A4-9D4F-93E1-B456F600C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90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74AE451-0AA2-1240-B04B-C2858DDDF9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253959F-5D79-864D-9D8F-21C8C1EAA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2599DF-3D80-F241-9FF5-8304C2CFB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5F941C-5FC5-904B-855B-8BDDD6AA7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76AC81-FE7C-2645-98FB-56065581C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4060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 bwMode="auto">
          <a:xfrm>
            <a:off x="8737600" y="6381752"/>
            <a:ext cx="28448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/>
            <a:fld id="{E35D9F85-9A9A-43EF-9088-AC85FE7EDBC6}" type="slidenum">
              <a:rPr lang="it-IT" altLang="it-IT" sz="1000" i="1">
                <a:solidFill>
                  <a:srgbClr val="CC6600"/>
                </a:solidFill>
                <a:latin typeface="Century Gothic" pitchFamily="34" charset="0"/>
              </a:rPr>
              <a:pPr algn="r" eaLnBrk="1" hangingPunct="1"/>
              <a:t>‹N›</a:t>
            </a:fld>
            <a:endParaRPr lang="it-IT" altLang="it-IT" sz="1000" i="1">
              <a:solidFill>
                <a:srgbClr val="CC6600"/>
              </a:solidFill>
              <a:latin typeface="Century Gothic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196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F8A1B85-7C47-874E-98A8-69C0E3D5D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191AB61-DB08-5D48-86DD-DF58F44F8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3C50AE8-E6B3-0841-99E9-B2CA230089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A627F-539A-F644-BF80-6FF208574EC2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BBE1E9-5A14-704C-A1B8-FED0C2DD4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9F1A56-0093-8E43-A1E7-803912E87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B0179-0CF2-F144-873D-8FCFBB267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195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hyperlink" Target="https://us05web.zoom.us/j/83002143490?pwd=bUhCWGtzaFdacEduNGtHcDFXK1Mwdz09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image" Target="../media/image15.tiff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tiff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Lund_(miasto)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tiff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laza_Mayor,_Madrid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tiff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17CBB9D-F454-4C47-8F67-C617528F4C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82232" y="4495871"/>
            <a:ext cx="2497467" cy="1820809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309937" y="2319729"/>
            <a:ext cx="5572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3600" i="1" dirty="0">
                <a:solidFill>
                  <a:schemeClr val="accent1">
                    <a:lumMod val="50000"/>
                  </a:schemeClr>
                </a:solidFill>
              </a:rPr>
              <a:t>Changing life, opening mind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2506A1B-D007-B84B-B4C1-D827FFB19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7087" y="0"/>
            <a:ext cx="2504912" cy="1304807"/>
          </a:xfrm>
          <a:prstGeom prst="rect">
            <a:avLst/>
          </a:prstGeom>
        </p:spPr>
      </p:pic>
      <p:pic>
        <p:nvPicPr>
          <p:cNvPr id="1027" name="Picture 3" descr="page1image12260848">
            <a:extLst>
              <a:ext uri="{FF2B5EF4-FFF2-40B4-BE49-F238E27FC236}">
                <a16:creationId xmlns:a16="http://schemas.microsoft.com/office/drawing/2014/main" id="{ADBECAEB-D164-C147-8441-1F90B2FEE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6289" y="4687049"/>
            <a:ext cx="1636234" cy="17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ge1image12270832">
            <a:extLst>
              <a:ext uri="{FF2B5EF4-FFF2-40B4-BE49-F238E27FC236}">
                <a16:creationId xmlns:a16="http://schemas.microsoft.com/office/drawing/2014/main" id="{2BD6B8F7-C1EF-0045-BBD8-C7FC6A566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5295" y="4905508"/>
            <a:ext cx="2672337" cy="12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1image12266464">
            <a:extLst>
              <a:ext uri="{FF2B5EF4-FFF2-40B4-BE49-F238E27FC236}">
                <a16:creationId xmlns:a16="http://schemas.microsoft.com/office/drawing/2014/main" id="{127F7864-15C1-F741-AB06-703D76C3B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9399" y="4637606"/>
            <a:ext cx="1606683" cy="173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page1image12270624">
            <a:extLst>
              <a:ext uri="{FF2B5EF4-FFF2-40B4-BE49-F238E27FC236}">
                <a16:creationId xmlns:a16="http://schemas.microsoft.com/office/drawing/2014/main" id="{0D12990D-DFAB-7843-83C8-411AAC74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57849" y="4660109"/>
            <a:ext cx="1853381" cy="149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Progetto Erasmus+ “S.T.A.R” per l'assegnazione di borse di studio a  neodiplomati e a staff di Istituti ed Enti VET">
            <a:extLst>
              <a:ext uri="{FF2B5EF4-FFF2-40B4-BE49-F238E27FC236}">
                <a16:creationId xmlns:a16="http://schemas.microsoft.com/office/drawing/2014/main" id="{84637286-5A1E-A149-963C-B2F06320A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0529" y="0"/>
            <a:ext cx="6146615" cy="230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Erasmus+: Visual identity and logos | EACEA">
            <a:extLst>
              <a:ext uri="{FF2B5EF4-FFF2-40B4-BE49-F238E27FC236}">
                <a16:creationId xmlns:a16="http://schemas.microsoft.com/office/drawing/2014/main" id="{1272F874-2BB9-D74A-ADFE-3C12F0D9A9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"/>
            <a:ext cx="3160530" cy="89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CA8944A-7D4E-6646-9682-EE5072D34F55}"/>
              </a:ext>
            </a:extLst>
          </p:cNvPr>
          <p:cNvSpPr txBox="1"/>
          <p:nvPr/>
        </p:nvSpPr>
        <p:spPr>
          <a:xfrm>
            <a:off x="1339850" y="3181644"/>
            <a:ext cx="1066991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accent1">
                    <a:lumMod val="50000"/>
                  </a:schemeClr>
                </a:solidFill>
              </a:rPr>
              <a:t>INFO DAY PROGETTO ERASMUS+ </a:t>
            </a:r>
            <a:r>
              <a:rPr lang="en-IE" sz="2800" b="1" dirty="0">
                <a:solidFill>
                  <a:schemeClr val="accent1">
                    <a:lumMod val="50000"/>
                  </a:schemeClr>
                </a:solidFill>
              </a:rPr>
              <a:t>BEST4ENT </a:t>
            </a:r>
          </a:p>
          <a:p>
            <a:pPr algn="ctr"/>
            <a:r>
              <a:rPr lang="en-IE" sz="2800" b="1" dirty="0">
                <a:solidFill>
                  <a:schemeClr val="accent1">
                    <a:lumMod val="50000"/>
                  </a:schemeClr>
                </a:solidFill>
              </a:rPr>
              <a:t>Best practices over the Europe for Education to Entrepreneurship</a:t>
            </a:r>
            <a:endParaRPr lang="it-IT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IE" sz="2800" b="1" dirty="0">
                <a:solidFill>
                  <a:schemeClr val="accent1">
                    <a:lumMod val="50000"/>
                  </a:schemeClr>
                </a:solidFill>
              </a:rPr>
              <a:t>n. 2020-1-IT01-KA202-008516 – 9 </a:t>
            </a:r>
            <a:r>
              <a:rPr lang="en-IE" sz="2800" b="1" dirty="0" err="1">
                <a:solidFill>
                  <a:schemeClr val="accent1">
                    <a:lumMod val="50000"/>
                  </a:schemeClr>
                </a:solidFill>
              </a:rPr>
              <a:t>Marzo</a:t>
            </a:r>
            <a:r>
              <a:rPr lang="en-IE" sz="2800" b="1" dirty="0">
                <a:solidFill>
                  <a:schemeClr val="accent1">
                    <a:lumMod val="50000"/>
                  </a:schemeClr>
                </a:solidFill>
              </a:rPr>
              <a:t> 2021 ore 15:00 </a:t>
            </a:r>
            <a:r>
              <a:rPr lang="en-IE" sz="2800" b="1" dirty="0" err="1">
                <a:solidFill>
                  <a:schemeClr val="accent1">
                    <a:lumMod val="50000"/>
                  </a:schemeClr>
                </a:solidFill>
              </a:rPr>
              <a:t>su</a:t>
            </a:r>
            <a:r>
              <a:rPr lang="en-IE" sz="2800" b="1" dirty="0">
                <a:solidFill>
                  <a:schemeClr val="accent1">
                    <a:lumMod val="50000"/>
                  </a:schemeClr>
                </a:solidFill>
              </a:rPr>
              <a:t> Zoom*</a:t>
            </a:r>
          </a:p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A8BCFEE-7E27-7442-A894-F0A461855A72}"/>
              </a:ext>
            </a:extLst>
          </p:cNvPr>
          <p:cNvSpPr txBox="1"/>
          <p:nvPr/>
        </p:nvSpPr>
        <p:spPr>
          <a:xfrm>
            <a:off x="849756" y="6447315"/>
            <a:ext cx="102967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* Link di accesso alla riunione: </a:t>
            </a:r>
            <a:r>
              <a:rPr lang="it-IT" sz="1600" dirty="0">
                <a:hlinkClick r:id="rId10"/>
              </a:rPr>
              <a:t>https://us05web.zoom.us/j/83002143490?pwd=bUhCWGtzaFdacEduNGtHcDFXK1Mwdz09</a:t>
            </a:r>
            <a:r>
              <a:rPr lang="it-IT" sz="1600" dirty="0"/>
              <a:t> </a:t>
            </a:r>
            <a:endParaRPr lang="it-IT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it-IT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6362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08917" y="1098513"/>
            <a:ext cx="634924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sz="2000" dirty="0"/>
              <a:t>Nel gennaio 2014 ha avuto inizio “</a:t>
            </a:r>
            <a:r>
              <a:rPr lang="it-IT" sz="2000" b="1" dirty="0">
                <a:solidFill>
                  <a:srgbClr val="FF0000"/>
                </a:solidFill>
              </a:rPr>
              <a:t>Erasmus+</a:t>
            </a:r>
            <a:r>
              <a:rPr lang="it-IT" sz="2000" b="1" dirty="0"/>
              <a:t>”, il nuovo programma europeo per l'educazione, la formazione, i giovani e lo sport per gli anni 2014-2027.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it-IT" sz="2000" b="1" dirty="0"/>
              <a:t>Il Programma racchiude 7 vecchi programmi </a:t>
            </a:r>
            <a:r>
              <a:rPr lang="it-IT" sz="2000" dirty="0"/>
              <a:t>vigenti fino al 2013 quali il </a:t>
            </a:r>
            <a:r>
              <a:rPr lang="it-IT" sz="2000" b="1" dirty="0" err="1"/>
              <a:t>Longlife</a:t>
            </a:r>
            <a:r>
              <a:rPr lang="it-IT" sz="2000" b="1" dirty="0"/>
              <a:t> Learning </a:t>
            </a:r>
            <a:r>
              <a:rPr lang="it-IT" sz="2000" b="1" dirty="0" err="1"/>
              <a:t>Programme</a:t>
            </a:r>
            <a:r>
              <a:rPr lang="it-IT" sz="2000" b="1" dirty="0"/>
              <a:t> </a:t>
            </a:r>
            <a:r>
              <a:rPr lang="it-IT" sz="2000" dirty="0"/>
              <a:t>-LLP (con i suoi 5 sotto programmi: Erasmus, Leonardo da Vinci, </a:t>
            </a:r>
            <a:r>
              <a:rPr lang="it-IT" sz="2000" dirty="0" err="1"/>
              <a:t>Comenius</a:t>
            </a:r>
            <a:r>
              <a:rPr lang="it-IT" sz="2000" dirty="0"/>
              <a:t>, </a:t>
            </a:r>
            <a:r>
              <a:rPr lang="it-IT" sz="2000" dirty="0" err="1"/>
              <a:t>Grundtvig</a:t>
            </a:r>
            <a:r>
              <a:rPr lang="it-IT" sz="2000" dirty="0"/>
              <a:t>), </a:t>
            </a:r>
            <a:r>
              <a:rPr lang="it-IT" sz="2000" b="1" dirty="0"/>
              <a:t>Gioventù in Azione</a:t>
            </a:r>
            <a:r>
              <a:rPr lang="it-IT" sz="2000" dirty="0"/>
              <a:t> e cinque programmi di cooperazione internazionale (Erasmus </a:t>
            </a:r>
            <a:r>
              <a:rPr lang="it-IT" sz="2000" dirty="0" err="1"/>
              <a:t>Mundus</a:t>
            </a:r>
            <a:r>
              <a:rPr lang="it-IT" sz="2000" dirty="0"/>
              <a:t>, </a:t>
            </a:r>
            <a:r>
              <a:rPr lang="it-IT" sz="2000" dirty="0" err="1"/>
              <a:t>Tempus</a:t>
            </a:r>
            <a:r>
              <a:rPr lang="it-IT" sz="2000" dirty="0"/>
              <a:t>, Alfa, </a:t>
            </a:r>
            <a:r>
              <a:rPr lang="it-IT" sz="2000" dirty="0" err="1"/>
              <a:t>Edulink</a:t>
            </a:r>
            <a:r>
              <a:rPr lang="it-IT" sz="2000" dirty="0"/>
              <a:t> e il programma di cooperazione con i paesi industrializzati). 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158" y="1619427"/>
            <a:ext cx="4817354" cy="2405270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6081334" y="4545611"/>
            <a:ext cx="56371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it-IT" sz="2000" dirty="0"/>
              <a:t>Sono finanziate dall’UE </a:t>
            </a:r>
            <a:r>
              <a:rPr lang="it-IT" sz="2000" b="1" dirty="0"/>
              <a:t>opportunità di studio, formazione, insegnamento e volontariato internazionali</a:t>
            </a:r>
            <a:r>
              <a:rPr lang="it-IT" sz="2000" dirty="0"/>
              <a:t>; destinatari principali di Erasmus+ sono studenti, formatori, educatori, insegnanti, tirocinanti e giovani lavoratori</a:t>
            </a:r>
          </a:p>
          <a:p>
            <a:pPr marL="342900" indent="-342900">
              <a:buFont typeface="Arial" charset="0"/>
              <a:buChar char="•"/>
            </a:pPr>
            <a:endParaRPr lang="it-IT" sz="2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08917" y="132476"/>
            <a:ext cx="11281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47B1F1"/>
                </a:solidFill>
                <a:latin typeface="+mj-lt"/>
              </a:rPr>
              <a:t>Erasmus+: aprire le porte all’Europa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3579" y="4707925"/>
            <a:ext cx="3351224" cy="2026508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1506" y="5514103"/>
            <a:ext cx="1890712" cy="134389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A9FFFF1-FE08-D548-94CD-B57BF64D2E4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0" y="5773782"/>
            <a:ext cx="844175" cy="8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09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69878" y="1530071"/>
            <a:ext cx="8368748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90000"/>
              </a:lnSpc>
              <a:buFont typeface="Arial" charset="0"/>
              <a:buChar char="•"/>
              <a:defRPr/>
            </a:pPr>
            <a:endParaRPr lang="en-US" sz="2000" dirty="0"/>
          </a:p>
          <a:p>
            <a:pPr marL="285750" indent="-285750" algn="just">
              <a:lnSpc>
                <a:spcPct val="90000"/>
              </a:lnSpc>
              <a:buFont typeface="Arial" charset="0"/>
              <a:buChar char="•"/>
              <a:defRPr/>
            </a:pPr>
            <a:endParaRPr lang="en-US" sz="2000" dirty="0"/>
          </a:p>
          <a:p>
            <a:pPr marL="285750" indent="-285750" algn="just">
              <a:lnSpc>
                <a:spcPct val="90000"/>
              </a:lnSpc>
              <a:buFont typeface="Arial" charset="0"/>
              <a:buChar char="•"/>
              <a:defRPr/>
            </a:pPr>
            <a:endParaRPr lang="en-US" sz="2000" dirty="0"/>
          </a:p>
          <a:p>
            <a:pPr marL="285750" indent="-285750" algn="just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b="1" dirty="0" err="1">
                <a:solidFill>
                  <a:srgbClr val="FF0000"/>
                </a:solidFill>
              </a:rPr>
              <a:t>Obiettivi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specifici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del </a:t>
            </a:r>
            <a:r>
              <a:rPr lang="en-US" sz="2000" dirty="0" err="1"/>
              <a:t>programma</a:t>
            </a:r>
            <a:r>
              <a:rPr lang="en-US" sz="2000" dirty="0"/>
              <a:t> Erasmus+ </a:t>
            </a:r>
            <a:r>
              <a:rPr lang="en-US" sz="2000" dirty="0" err="1"/>
              <a:t>sono</a:t>
            </a:r>
            <a:r>
              <a:rPr lang="en-US" sz="2000" b="1" dirty="0"/>
              <a:t>:</a:t>
            </a:r>
          </a:p>
          <a:p>
            <a:pPr marL="742950" lvl="1" indent="-285750" algn="just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 err="1"/>
              <a:t>Creare</a:t>
            </a:r>
            <a:r>
              <a:rPr lang="en-US" sz="2000" dirty="0"/>
              <a:t> </a:t>
            </a:r>
            <a:r>
              <a:rPr lang="en-US" sz="2000" dirty="0" err="1"/>
              <a:t>uno</a:t>
            </a:r>
            <a:r>
              <a:rPr lang="en-US" sz="2000" dirty="0"/>
              <a:t> </a:t>
            </a:r>
            <a:r>
              <a:rPr lang="en-US" sz="2000" dirty="0" err="1"/>
              <a:t>spazio</a:t>
            </a:r>
            <a:r>
              <a:rPr lang="en-US" sz="2000" dirty="0"/>
              <a:t> </a:t>
            </a:r>
            <a:r>
              <a:rPr lang="en-US" sz="2000" dirty="0" err="1"/>
              <a:t>Europeo</a:t>
            </a:r>
            <a:r>
              <a:rPr lang="en-US" sz="2000" dirty="0"/>
              <a:t> </a:t>
            </a:r>
            <a:r>
              <a:rPr lang="en-US" sz="2000" dirty="0" err="1"/>
              <a:t>dell’apprendimento</a:t>
            </a:r>
            <a:r>
              <a:rPr lang="en-US" sz="2000" dirty="0"/>
              <a:t> </a:t>
            </a:r>
            <a:r>
              <a:rPr lang="en-US" sz="2000" dirty="0" err="1"/>
              <a:t>permanente</a:t>
            </a:r>
            <a:endParaRPr lang="en-US" sz="2000" dirty="0"/>
          </a:p>
          <a:p>
            <a:pPr marL="742950" lvl="1" indent="-285750" algn="just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 err="1"/>
              <a:t>Promuovere</a:t>
            </a:r>
            <a:r>
              <a:rPr lang="en-US" sz="2000" dirty="0"/>
              <a:t> la </a:t>
            </a:r>
            <a:r>
              <a:rPr lang="en-US" sz="2000" dirty="0" err="1"/>
              <a:t>diversità</a:t>
            </a:r>
            <a:r>
              <a:rPr lang="en-US" sz="2000" dirty="0"/>
              <a:t> </a:t>
            </a:r>
            <a:r>
              <a:rPr lang="en-US" sz="2000" dirty="0" err="1"/>
              <a:t>linguistica</a:t>
            </a:r>
            <a:r>
              <a:rPr lang="en-US" sz="2000" dirty="0"/>
              <a:t> e la </a:t>
            </a:r>
            <a:r>
              <a:rPr lang="en-US" sz="2000" dirty="0" err="1"/>
              <a:t>consapevolezza</a:t>
            </a:r>
            <a:r>
              <a:rPr lang="en-US" sz="2000" dirty="0"/>
              <a:t> </a:t>
            </a:r>
            <a:r>
              <a:rPr lang="en-US" sz="2000" dirty="0" err="1"/>
              <a:t>interculturale</a:t>
            </a:r>
            <a:r>
              <a:rPr lang="en-US" sz="2000" dirty="0"/>
              <a:t> </a:t>
            </a:r>
            <a:r>
              <a:rPr lang="en-US" sz="2000" dirty="0" err="1"/>
              <a:t>dell’UE</a:t>
            </a:r>
            <a:endParaRPr lang="en-US" sz="2000" dirty="0"/>
          </a:p>
          <a:p>
            <a:pPr marL="742950" lvl="1" indent="-285750">
              <a:buFont typeface="Arial" charset="0"/>
              <a:buChar char="•"/>
            </a:pPr>
            <a:r>
              <a:rPr lang="it-IT" sz="2000" dirty="0"/>
              <a:t>Promuovere la mobilità dei cittadini europei nei paesi dell’Unione (c.d. </a:t>
            </a:r>
            <a:r>
              <a:rPr lang="it-IT" sz="2000" b="1" dirty="0"/>
              <a:t>EU </a:t>
            </a:r>
            <a:r>
              <a:rPr lang="it-IT" sz="2000" b="1" dirty="0" err="1"/>
              <a:t>mobility</a:t>
            </a:r>
            <a:r>
              <a:rPr lang="it-IT" sz="2000" dirty="0"/>
              <a:t>) per la formazione, l’istruzione ed il lavoro.</a:t>
            </a:r>
          </a:p>
          <a:p>
            <a:pPr marL="742950" lvl="1" indent="-285750">
              <a:buFont typeface="Arial" charset="0"/>
              <a:buChar char="•"/>
            </a:pPr>
            <a:r>
              <a:rPr lang="it-IT" sz="2000" dirty="0"/>
              <a:t>Aumentare l’</a:t>
            </a:r>
            <a:r>
              <a:rPr lang="it-IT" sz="2000" dirty="0" err="1"/>
              <a:t>occupabilità</a:t>
            </a:r>
            <a:r>
              <a:rPr lang="it-IT" sz="2000" dirty="0"/>
              <a:t> dei cittadini europei e quindi la competitività dei paesi dell’Unione</a:t>
            </a:r>
          </a:p>
          <a:p>
            <a:pPr marL="742950" lvl="1" indent="-285750">
              <a:buFont typeface="Arial" charset="0"/>
              <a:buChar char="•"/>
            </a:pPr>
            <a:r>
              <a:rPr lang="it-IT" sz="2000" dirty="0"/>
              <a:t>Promuovere i valori dell’Unione quali la democrazia, la pace, l’</a:t>
            </a:r>
            <a:r>
              <a:rPr lang="it-IT" sz="2000" dirty="0" err="1"/>
              <a:t>inclusività</a:t>
            </a:r>
            <a:r>
              <a:rPr lang="it-IT" sz="2000" dirty="0"/>
              <a:t>, la sostenibilità</a:t>
            </a:r>
          </a:p>
          <a:p>
            <a:pPr marL="742950" lvl="1" indent="-285750">
              <a:buFont typeface="Arial" charset="0"/>
              <a:buChar char="•"/>
            </a:pPr>
            <a:r>
              <a:rPr lang="it-IT" sz="2000" dirty="0"/>
              <a:t>Creare la consapevolezza della cittadinanza europea e buttare le basi per gli Stati Uniti d’Europa</a:t>
            </a:r>
            <a:endParaRPr lang="it-IT" dirty="0"/>
          </a:p>
          <a:p>
            <a:pPr marL="1200150" lvl="2" indent="-285750" algn="just">
              <a:lnSpc>
                <a:spcPct val="90000"/>
              </a:lnSpc>
              <a:buFont typeface="Arial" charset="0"/>
              <a:buChar char="•"/>
              <a:defRPr/>
            </a:pPr>
            <a:endParaRPr lang="en-US" sz="2000" dirty="0"/>
          </a:p>
          <a:p>
            <a:pPr marL="742950" lvl="1" indent="-285750" algn="just">
              <a:lnSpc>
                <a:spcPct val="90000"/>
              </a:lnSpc>
              <a:buFont typeface="Arial" charset="0"/>
              <a:buChar char="•"/>
              <a:defRPr/>
            </a:pPr>
            <a:endParaRPr lang="en-US" sz="2000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9284874" y="3278702"/>
            <a:ext cx="2581275" cy="2219326"/>
            <a:chOff x="3717925" y="3722687"/>
            <a:chExt cx="2581275" cy="2219326"/>
          </a:xfrm>
        </p:grpSpPr>
        <p:pic>
          <p:nvPicPr>
            <p:cNvPr id="8" name="Picture 2" descr="http://2.bp.blogspot.com/-t5OcnT7ZVng/TrsG4hBq4vI/AAAAAAAAAI0/f0u5Sw0YZ4A/s1600/adult-learning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7925" y="3722687"/>
              <a:ext cx="2581275" cy="2219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ttangolo 8"/>
            <p:cNvSpPr/>
            <p:nvPr/>
          </p:nvSpPr>
          <p:spPr>
            <a:xfrm>
              <a:off x="6048375" y="4381500"/>
              <a:ext cx="161925" cy="1285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0" name="CasellaDiTesto 9"/>
          <p:cNvSpPr txBox="1"/>
          <p:nvPr/>
        </p:nvSpPr>
        <p:spPr>
          <a:xfrm>
            <a:off x="358778" y="1136817"/>
            <a:ext cx="11137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sz="2000" b="1" dirty="0">
                <a:solidFill>
                  <a:srgbClr val="FF0000"/>
                </a:solidFill>
              </a:rPr>
              <a:t>L’obiettivo generale </a:t>
            </a:r>
            <a:r>
              <a:rPr lang="it-IT" sz="2000" dirty="0"/>
              <a:t>del nuovo programma “</a:t>
            </a:r>
            <a:r>
              <a:rPr lang="it-IT" sz="2000" b="1" dirty="0"/>
              <a:t>è quello di migliorare le competenze, lo sviluppo personale e l’</a:t>
            </a:r>
            <a:r>
              <a:rPr lang="it-IT" sz="2000" b="1" dirty="0" err="1"/>
              <a:t>occupabilità</a:t>
            </a:r>
            <a:r>
              <a:rPr lang="it-IT" sz="2000" b="1" dirty="0"/>
              <a:t> delle persone</a:t>
            </a:r>
            <a:r>
              <a:rPr lang="it-IT" sz="2000" dirty="0"/>
              <a:t>” in linea con la </a:t>
            </a:r>
            <a:r>
              <a:rPr lang="it-IT" sz="2000" b="1" dirty="0"/>
              <a:t>Strategia 2020 dell’UE </a:t>
            </a:r>
            <a:r>
              <a:rPr lang="it-IT" sz="2000" dirty="0"/>
              <a:t>per una crescita </a:t>
            </a:r>
            <a:r>
              <a:rPr lang="it-IT" sz="2000" b="1" dirty="0"/>
              <a:t>Intelligente, Inclusiva e Sostenibile</a:t>
            </a:r>
            <a:endParaRPr lang="it-IT" sz="20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543850" y="120845"/>
            <a:ext cx="64504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 dirty="0">
                <a:solidFill>
                  <a:srgbClr val="47B1F1"/>
                </a:solidFill>
                <a:latin typeface="+mj-lt"/>
              </a:rPr>
              <a:t>Obiettivi del programma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1506" y="5514103"/>
            <a:ext cx="1890712" cy="134389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1B217B9-AB45-9C4F-98D0-9743EC3EFFF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0" y="5773782"/>
            <a:ext cx="844175" cy="8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83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814" y="172246"/>
            <a:ext cx="11998186" cy="136815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47B1F1"/>
                </a:solidFill>
              </a:rPr>
              <a:t>Tre </a:t>
            </a:r>
            <a:r>
              <a:rPr lang="en-US" sz="4000" b="1" dirty="0" err="1">
                <a:solidFill>
                  <a:srgbClr val="47B1F1"/>
                </a:solidFill>
              </a:rPr>
              <a:t>azioni</a:t>
            </a:r>
            <a:r>
              <a:rPr lang="en-US" sz="4000" b="1" dirty="0">
                <a:solidFill>
                  <a:srgbClr val="47B1F1"/>
                </a:solidFill>
              </a:rPr>
              <a:t> </a:t>
            </a:r>
            <a:r>
              <a:rPr lang="en-US" sz="4000" b="1" dirty="0" err="1">
                <a:solidFill>
                  <a:srgbClr val="47B1F1"/>
                </a:solidFill>
              </a:rPr>
              <a:t>chiave</a:t>
            </a:r>
            <a:r>
              <a:rPr lang="en-US" sz="4000" b="1" dirty="0">
                <a:solidFill>
                  <a:srgbClr val="47B1F1"/>
                </a:solidFill>
              </a:rPr>
              <a:t> </a:t>
            </a:r>
            <a:r>
              <a:rPr lang="en-US" sz="4000" b="1" dirty="0" err="1">
                <a:solidFill>
                  <a:srgbClr val="47B1F1"/>
                </a:solidFill>
              </a:rPr>
              <a:t>che</a:t>
            </a:r>
            <a:r>
              <a:rPr lang="en-US" sz="4000" b="1" dirty="0">
                <a:solidFill>
                  <a:srgbClr val="47B1F1"/>
                </a:solidFill>
              </a:rPr>
              <a:t> </a:t>
            </a:r>
            <a:r>
              <a:rPr lang="en-US" sz="4000" b="1" dirty="0" err="1">
                <a:solidFill>
                  <a:srgbClr val="47B1F1"/>
                </a:solidFill>
              </a:rPr>
              <a:t>si</a:t>
            </a:r>
            <a:r>
              <a:rPr lang="en-US" sz="4000" b="1" dirty="0">
                <a:solidFill>
                  <a:srgbClr val="47B1F1"/>
                </a:solidFill>
              </a:rPr>
              <a:t> </a:t>
            </a:r>
            <a:r>
              <a:rPr lang="en-US" sz="4000" b="1" dirty="0" err="1">
                <a:solidFill>
                  <a:srgbClr val="47B1F1"/>
                </a:solidFill>
              </a:rPr>
              <a:t>integrano</a:t>
            </a:r>
            <a:r>
              <a:rPr lang="en-US" sz="4000" b="1" dirty="0">
                <a:solidFill>
                  <a:srgbClr val="47B1F1"/>
                </a:solidFill>
              </a:rPr>
              <a:t> e </a:t>
            </a:r>
            <a:r>
              <a:rPr lang="en-US" sz="4000" b="1" dirty="0" err="1">
                <a:solidFill>
                  <a:srgbClr val="47B1F1"/>
                </a:solidFill>
              </a:rPr>
              <a:t>si</a:t>
            </a:r>
            <a:r>
              <a:rPr lang="en-US" sz="4000" b="1" dirty="0">
                <a:solidFill>
                  <a:srgbClr val="47B1F1"/>
                </a:solidFill>
              </a:rPr>
              <a:t> </a:t>
            </a:r>
            <a:r>
              <a:rPr lang="en-US" sz="4000" b="1" dirty="0" err="1">
                <a:solidFill>
                  <a:srgbClr val="47B1F1"/>
                </a:solidFill>
              </a:rPr>
              <a:t>rafforzano</a:t>
            </a:r>
            <a:r>
              <a:rPr lang="en-US" sz="4000" b="1" dirty="0">
                <a:solidFill>
                  <a:srgbClr val="47B1F1"/>
                </a:solidFill>
              </a:rPr>
              <a:t> a </a:t>
            </a:r>
            <a:r>
              <a:rPr lang="en-US" sz="4000" b="1" dirty="0" err="1">
                <a:solidFill>
                  <a:srgbClr val="47B1F1"/>
                </a:solidFill>
              </a:rPr>
              <a:t>vicenda</a:t>
            </a:r>
            <a:endParaRPr lang="it-IT" sz="4000" b="1" dirty="0">
              <a:solidFill>
                <a:srgbClr val="47B1F1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86596" y="1706163"/>
            <a:ext cx="3081327" cy="1138773"/>
          </a:xfrm>
          <a:prstGeom prst="rect">
            <a:avLst/>
          </a:prstGeom>
          <a:solidFill>
            <a:srgbClr val="0070C0"/>
          </a:solidFill>
          <a:ln w="25400">
            <a:solidFill>
              <a:srgbClr val="0070C0">
                <a:alpha val="96000"/>
              </a:srgbClr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it-IT" sz="2000" b="1" dirty="0">
                <a:solidFill>
                  <a:srgbClr val="FFFFFF"/>
                </a:solidFill>
                <a:latin typeface="+mn-lt"/>
              </a:rPr>
              <a:t>Azione Chiave 1 (KA1)</a:t>
            </a:r>
          </a:p>
          <a:p>
            <a:pPr algn="ctr">
              <a:lnSpc>
                <a:spcPct val="50000"/>
              </a:lnSpc>
              <a:defRPr/>
            </a:pPr>
            <a:endParaRPr lang="it-IT" sz="1600" dirty="0">
              <a:solidFill>
                <a:srgbClr val="FFFFFF"/>
              </a:solidFill>
              <a:latin typeface="+mn-lt"/>
            </a:endParaRPr>
          </a:p>
          <a:p>
            <a:pPr algn="ctr">
              <a:defRPr/>
            </a:pPr>
            <a:r>
              <a:rPr lang="it-IT" sz="2000" dirty="0">
                <a:solidFill>
                  <a:srgbClr val="FFFFFF"/>
                </a:solidFill>
                <a:latin typeface="+mn-lt"/>
              </a:rPr>
              <a:t>Mobilità individuale di apprendimento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277523" y="1711635"/>
            <a:ext cx="3026567" cy="1446550"/>
          </a:xfrm>
          <a:prstGeom prst="rect">
            <a:avLst/>
          </a:prstGeom>
          <a:solidFill>
            <a:srgbClr val="C00000"/>
          </a:solidFill>
          <a:ln w="25400">
            <a:solidFill>
              <a:srgbClr val="CC0000">
                <a:alpha val="96000"/>
              </a:srgbClr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it-IT" sz="2000" b="1" dirty="0">
                <a:solidFill>
                  <a:srgbClr val="FFFFFF"/>
                </a:solidFill>
              </a:rPr>
              <a:t>Azione Chiave 2 (KA2)</a:t>
            </a:r>
          </a:p>
          <a:p>
            <a:pPr algn="ctr">
              <a:lnSpc>
                <a:spcPct val="50000"/>
              </a:lnSpc>
              <a:defRPr/>
            </a:pPr>
            <a:endParaRPr lang="it-IT" sz="1600" dirty="0">
              <a:solidFill>
                <a:srgbClr val="FFFFFF"/>
              </a:solidFill>
              <a:latin typeface="+mj-lt"/>
            </a:endParaRPr>
          </a:p>
          <a:p>
            <a:pPr algn="ctr">
              <a:defRPr/>
            </a:pPr>
            <a:r>
              <a:rPr lang="en-US" sz="2000" dirty="0" err="1">
                <a:solidFill>
                  <a:srgbClr val="FFFFFF"/>
                </a:solidFill>
                <a:latin typeface="+mj-lt"/>
              </a:rPr>
              <a:t>Cooperazione</a:t>
            </a:r>
            <a:r>
              <a:rPr lang="en-US" sz="2000" dirty="0">
                <a:solidFill>
                  <a:srgbClr val="FFFFFF"/>
                </a:solidFill>
                <a:latin typeface="+mj-lt"/>
              </a:rPr>
              <a:t> per </a:t>
            </a:r>
            <a:r>
              <a:rPr lang="en-US" sz="2000" dirty="0" err="1">
                <a:solidFill>
                  <a:srgbClr val="FFFFFF"/>
                </a:solidFill>
                <a:latin typeface="+mj-lt"/>
              </a:rPr>
              <a:t>l’innovazione</a:t>
            </a:r>
            <a:r>
              <a:rPr lang="en-US" sz="2000" dirty="0">
                <a:solidFill>
                  <a:srgbClr val="FFFFFF"/>
                </a:solidFill>
                <a:latin typeface="+mj-lt"/>
              </a:rPr>
              <a:t> e le </a:t>
            </a:r>
            <a:r>
              <a:rPr lang="en-US" sz="2000" dirty="0" err="1">
                <a:solidFill>
                  <a:srgbClr val="FFFFFF"/>
                </a:solidFill>
                <a:latin typeface="+mj-lt"/>
              </a:rPr>
              <a:t>buone</a:t>
            </a:r>
            <a:r>
              <a:rPr lang="en-US" sz="2000" dirty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+mj-lt"/>
              </a:rPr>
              <a:t>pratiche</a:t>
            </a:r>
            <a:endParaRPr lang="it-IT" sz="1600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8248250" y="1706163"/>
            <a:ext cx="3367891" cy="1138773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>
                <a:alpha val="96000"/>
              </a:srgbClr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it-IT" sz="2000" b="1" dirty="0">
                <a:solidFill>
                  <a:srgbClr val="FFFFFF"/>
                </a:solidFill>
              </a:rPr>
              <a:t>Azione Chiave </a:t>
            </a:r>
            <a:r>
              <a:rPr lang="it-IT" sz="2000" b="1" dirty="0">
                <a:solidFill>
                  <a:srgbClr val="FFFFFF"/>
                </a:solidFill>
                <a:latin typeface="+mn-lt"/>
              </a:rPr>
              <a:t>3 (KA3)</a:t>
            </a:r>
          </a:p>
          <a:p>
            <a:pPr algn="ctr">
              <a:lnSpc>
                <a:spcPct val="50000"/>
              </a:lnSpc>
              <a:defRPr/>
            </a:pPr>
            <a:endParaRPr lang="it-IT" sz="1600" dirty="0">
              <a:solidFill>
                <a:srgbClr val="FFFFFF"/>
              </a:solidFill>
              <a:latin typeface="+mn-lt"/>
            </a:endParaRPr>
          </a:p>
          <a:p>
            <a:pPr algn="ctr">
              <a:defRPr/>
            </a:pPr>
            <a:r>
              <a:rPr lang="it-IT" sz="2000" dirty="0">
                <a:solidFill>
                  <a:srgbClr val="FFFFFF"/>
                </a:solidFill>
                <a:latin typeface="+mn-lt"/>
              </a:rPr>
              <a:t>Sostegno per la riforma delle politiche</a:t>
            </a:r>
            <a:endParaRPr lang="it-IT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66918" name="Text Box 5"/>
          <p:cNvSpPr txBox="1">
            <a:spLocks noChangeArrowheads="1"/>
          </p:cNvSpPr>
          <p:nvPr/>
        </p:nvSpPr>
        <p:spPr bwMode="auto">
          <a:xfrm>
            <a:off x="586596" y="3770723"/>
            <a:ext cx="3081327" cy="161823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177800" indent="-177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FontTx/>
              <a:buChar char="•"/>
              <a:defRPr/>
            </a:pP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Mobilità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degli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individui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nel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campo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dell’istruzione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,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della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formazione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e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della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gioventù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</a:p>
          <a:p>
            <a:pPr>
              <a:buFontTx/>
              <a:buChar char="•"/>
              <a:defRPr/>
            </a:pP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Lauree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congiunte</a:t>
            </a:r>
            <a:endParaRPr lang="en-US" altLang="it-IT" sz="1400" b="1" dirty="0">
              <a:solidFill>
                <a:srgbClr val="003366"/>
              </a:solidFill>
              <a:latin typeface="+mn-lt"/>
            </a:endParaRPr>
          </a:p>
          <a:p>
            <a:pPr>
              <a:buFontTx/>
              <a:buChar char="•"/>
              <a:defRPr/>
            </a:pP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Mobilità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degli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studenti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con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laurea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magistrale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attraverso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prestiti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003366"/>
                </a:solidFill>
                <a:latin typeface="+mn-lt"/>
              </a:rPr>
              <a:t>garantiti</a:t>
            </a:r>
            <a:r>
              <a:rPr lang="en-US" altLang="it-IT" sz="1400" b="1" dirty="0">
                <a:solidFill>
                  <a:srgbClr val="003366"/>
                </a:solidFill>
                <a:latin typeface="+mn-lt"/>
              </a:rPr>
              <a:t> </a:t>
            </a:r>
            <a:endParaRPr lang="it-IT" altLang="it-IT" sz="1400" dirty="0">
              <a:solidFill>
                <a:srgbClr val="003366"/>
              </a:solidFill>
              <a:latin typeface="+mn-lt"/>
            </a:endParaRPr>
          </a:p>
        </p:txBody>
      </p:sp>
      <p:sp>
        <p:nvSpPr>
          <p:cNvPr id="7" name="Titolo 1"/>
          <p:cNvSpPr txBox="1">
            <a:spLocks/>
          </p:cNvSpPr>
          <p:nvPr/>
        </p:nvSpPr>
        <p:spPr bwMode="auto">
          <a:xfrm>
            <a:off x="586597" y="3016173"/>
            <a:ext cx="11163942" cy="116718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C66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C6600"/>
                </a:solidFill>
                <a:latin typeface="Century Gothic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C6600"/>
                </a:solidFill>
                <a:latin typeface="Century Gothic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C6600"/>
                </a:solidFill>
                <a:latin typeface="Century Gothic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C6600"/>
                </a:solidFill>
                <a:latin typeface="Century Gothic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C6600"/>
                </a:solidFill>
                <a:latin typeface="Century Gothic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C6600"/>
                </a:solidFill>
                <a:latin typeface="Century Gothic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C6600"/>
                </a:solidFill>
                <a:latin typeface="Century Gothic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C6600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it-IT" sz="2800">
                <a:solidFill>
                  <a:schemeClr val="tx1"/>
                </a:solidFill>
                <a:latin typeface="+mn-lt"/>
              </a:rPr>
              <a:t>Attività idonee                     Attività idonee                             Attività </a:t>
            </a:r>
            <a:r>
              <a:rPr lang="it-IT" sz="2800" dirty="0">
                <a:solidFill>
                  <a:schemeClr val="tx1"/>
                </a:solidFill>
                <a:latin typeface="+mn-lt"/>
              </a:rPr>
              <a:t>idonee</a:t>
            </a:r>
          </a:p>
        </p:txBody>
      </p:sp>
      <p:sp>
        <p:nvSpPr>
          <p:cNvPr id="166920" name="Text Box 5"/>
          <p:cNvSpPr txBox="1">
            <a:spLocks noChangeArrowheads="1"/>
          </p:cNvSpPr>
          <p:nvPr/>
        </p:nvSpPr>
        <p:spPr bwMode="auto">
          <a:xfrm>
            <a:off x="4037162" y="3770723"/>
            <a:ext cx="3571336" cy="175432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177800" indent="-177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FontTx/>
              <a:buChar char="•"/>
              <a:defRPr/>
            </a:pPr>
            <a:r>
              <a:rPr lang="en-US" altLang="it-IT" sz="2400" b="1" u="sng" dirty="0" err="1">
                <a:solidFill>
                  <a:srgbClr val="C00000"/>
                </a:solidFill>
                <a:latin typeface="+mn-lt"/>
              </a:rPr>
              <a:t>Partenariati</a:t>
            </a:r>
            <a:r>
              <a:rPr lang="en-US" altLang="it-IT" sz="2400" b="1" u="sng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altLang="it-IT" sz="2400" b="1" u="sng" dirty="0" err="1">
                <a:solidFill>
                  <a:srgbClr val="C00000"/>
                </a:solidFill>
                <a:latin typeface="+mn-lt"/>
              </a:rPr>
              <a:t>strategici</a:t>
            </a:r>
            <a:endParaRPr lang="en-US" altLang="it-IT" sz="2400" b="1" u="sng" dirty="0">
              <a:solidFill>
                <a:srgbClr val="C00000"/>
              </a:solidFill>
              <a:latin typeface="+mn-lt"/>
            </a:endParaRPr>
          </a:p>
          <a:p>
            <a:pPr>
              <a:buFontTx/>
              <a:buChar char="•"/>
              <a:defRPr/>
            </a:pPr>
            <a:r>
              <a:rPr lang="en-US" altLang="it-IT" sz="1400" b="1" u="sng" dirty="0" err="1">
                <a:solidFill>
                  <a:srgbClr val="C00000"/>
                </a:solidFill>
                <a:latin typeface="+mn-lt"/>
              </a:rPr>
              <a:t>Alleanze</a:t>
            </a:r>
            <a:r>
              <a:rPr lang="en-US" altLang="it-IT" sz="1400" b="1" u="sng" dirty="0">
                <a:solidFill>
                  <a:srgbClr val="C00000"/>
                </a:solidFill>
                <a:latin typeface="+mn-lt"/>
              </a:rPr>
              <a:t> per la </a:t>
            </a:r>
            <a:r>
              <a:rPr lang="en-US" altLang="it-IT" sz="1400" b="1" u="sng" dirty="0" err="1">
                <a:solidFill>
                  <a:srgbClr val="C00000"/>
                </a:solidFill>
                <a:latin typeface="+mn-lt"/>
              </a:rPr>
              <a:t>conosc</a:t>
            </a: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enza</a:t>
            </a:r>
            <a:endParaRPr lang="en-US" altLang="it-IT" sz="1400" b="1" dirty="0">
              <a:solidFill>
                <a:srgbClr val="C00000"/>
              </a:solidFill>
              <a:latin typeface="+mn-lt"/>
            </a:endParaRPr>
          </a:p>
          <a:p>
            <a:pPr>
              <a:buFontTx/>
              <a:buChar char="•"/>
              <a:defRPr/>
            </a:pP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Alleanze</a:t>
            </a:r>
            <a:r>
              <a:rPr lang="en-US" altLang="it-IT" sz="1400" b="1" dirty="0">
                <a:solidFill>
                  <a:srgbClr val="C00000"/>
                </a:solidFill>
                <a:latin typeface="+mn-lt"/>
              </a:rPr>
              <a:t> per </a:t>
            </a: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Competenze</a:t>
            </a:r>
            <a:r>
              <a:rPr lang="en-US" altLang="it-IT" sz="1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Settoriali</a:t>
            </a:r>
            <a:endParaRPr lang="en-US" altLang="it-IT" sz="1400" b="1" dirty="0">
              <a:solidFill>
                <a:srgbClr val="C00000"/>
              </a:solidFill>
              <a:latin typeface="+mn-lt"/>
            </a:endParaRPr>
          </a:p>
          <a:p>
            <a:pPr>
              <a:buFontTx/>
              <a:buChar char="•"/>
              <a:defRPr/>
            </a:pP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Piattaforme</a:t>
            </a:r>
            <a:r>
              <a:rPr lang="en-US" altLang="it-IT" sz="1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tecnologiche</a:t>
            </a:r>
            <a:r>
              <a:rPr lang="en-US" altLang="it-IT" sz="1400" b="1" dirty="0">
                <a:solidFill>
                  <a:srgbClr val="C00000"/>
                </a:solidFill>
                <a:latin typeface="+mn-lt"/>
              </a:rPr>
              <a:t> (eTwinning, EPALE, etc.)</a:t>
            </a:r>
          </a:p>
          <a:p>
            <a:pPr>
              <a:buFontTx/>
              <a:buChar char="•"/>
              <a:defRPr/>
            </a:pP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Capacità</a:t>
            </a:r>
            <a:r>
              <a:rPr lang="en-US" altLang="it-IT" sz="1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istituzionale</a:t>
            </a:r>
            <a:r>
              <a:rPr lang="en-US" altLang="it-IT" sz="1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nel</a:t>
            </a:r>
            <a:r>
              <a:rPr lang="en-US" altLang="it-IT" sz="1400" b="1" dirty="0">
                <a:solidFill>
                  <a:srgbClr val="C00000"/>
                </a:solidFill>
                <a:latin typeface="+mn-lt"/>
              </a:rPr>
              <a:t> campo </a:t>
            </a: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dell’Istruzione</a:t>
            </a:r>
            <a:r>
              <a:rPr lang="en-US" altLang="it-IT" sz="1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Superiore</a:t>
            </a:r>
            <a:r>
              <a:rPr lang="en-US" altLang="it-IT" sz="1400" b="1" dirty="0">
                <a:solidFill>
                  <a:srgbClr val="C00000"/>
                </a:solidFill>
                <a:latin typeface="+mn-lt"/>
              </a:rPr>
              <a:t> e </a:t>
            </a: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della</a:t>
            </a:r>
            <a:r>
              <a:rPr lang="en-US" altLang="it-IT" sz="1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altLang="it-IT" sz="1400" b="1" dirty="0" err="1">
                <a:solidFill>
                  <a:srgbClr val="C00000"/>
                </a:solidFill>
                <a:latin typeface="+mn-lt"/>
              </a:rPr>
              <a:t>Gioventù</a:t>
            </a:r>
            <a:endParaRPr lang="it-IT" altLang="it-IT" sz="1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66921" name="Text Box 5"/>
          <p:cNvSpPr txBox="1">
            <a:spLocks noChangeArrowheads="1"/>
          </p:cNvSpPr>
          <p:nvPr/>
        </p:nvSpPr>
        <p:spPr bwMode="auto">
          <a:xfrm>
            <a:off x="7852383" y="3770723"/>
            <a:ext cx="4159625" cy="160043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177800" indent="-177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FontTx/>
              <a:buChar char="•"/>
              <a:defRPr/>
            </a:pP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Conoscenze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nel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campo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dell’istruzione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,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della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formazione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e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della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gioventù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</a:p>
          <a:p>
            <a:pPr>
              <a:buFontTx/>
              <a:buChar char="•"/>
              <a:defRPr/>
            </a:pP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Prospettiva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delle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iniziative</a:t>
            </a:r>
            <a:endParaRPr lang="en-US" altLang="it-IT" sz="1400" dirty="0">
              <a:solidFill>
                <a:srgbClr val="006600"/>
              </a:solidFill>
              <a:latin typeface="+mn-lt"/>
            </a:endParaRPr>
          </a:p>
          <a:p>
            <a:pPr>
              <a:buFontTx/>
              <a:buChar char="•"/>
              <a:defRPr/>
            </a:pP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Sostegno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agli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strumenti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di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politica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Europea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(ECVET, EQF, ECTS, EQUAVET, Europass,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Youthpass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)</a:t>
            </a:r>
          </a:p>
          <a:p>
            <a:pPr>
              <a:buFontTx/>
              <a:buChar char="•"/>
              <a:defRPr/>
            </a:pP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Cooperazione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con le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organizzazioni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internazionali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</a:p>
          <a:p>
            <a:pPr>
              <a:buFontTx/>
              <a:buChar char="•"/>
              <a:defRPr/>
            </a:pP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Dialogo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con le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parti</a:t>
            </a:r>
            <a:r>
              <a:rPr lang="en-US" altLang="it-IT" sz="1400" dirty="0">
                <a:solidFill>
                  <a:srgbClr val="006600"/>
                </a:solidFill>
                <a:latin typeface="+mn-lt"/>
              </a:rPr>
              <a:t> </a:t>
            </a:r>
            <a:r>
              <a:rPr lang="en-US" altLang="it-IT" sz="1400" dirty="0" err="1">
                <a:solidFill>
                  <a:srgbClr val="006600"/>
                </a:solidFill>
                <a:latin typeface="+mn-lt"/>
              </a:rPr>
              <a:t>interessate</a:t>
            </a:r>
            <a:endParaRPr lang="it-IT" altLang="it-IT" sz="1400" dirty="0">
              <a:solidFill>
                <a:srgbClr val="006600"/>
              </a:solidFill>
              <a:latin typeface="+mn-lt"/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2708" y="5514103"/>
            <a:ext cx="1890712" cy="1343897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1BB3C74D-436D-C941-B910-B036328397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0" y="5773782"/>
            <a:ext cx="844175" cy="8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5739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77053" y="919664"/>
            <a:ext cx="117149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dirty="0"/>
          </a:p>
          <a:p>
            <a:endParaRPr lang="it-IT" dirty="0"/>
          </a:p>
          <a:p>
            <a:r>
              <a:rPr lang="it-IT" dirty="0"/>
              <a:t>Il nuovo programma Erasmus+ riguarda 5 settori e prevede 3 diverse azioni trasversali ai 5 settori (al contrario il programma LLP era diviso per sottoprogrammi)</a:t>
            </a:r>
          </a:p>
          <a:p>
            <a:pPr algn="just"/>
            <a:endParaRPr lang="it-IT" dirty="0"/>
          </a:p>
          <a:p>
            <a:endParaRPr lang="it-IT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77053" y="2892946"/>
            <a:ext cx="1692274" cy="1941173"/>
          </a:xfrm>
          <a:prstGeom prst="rect">
            <a:avLst/>
          </a:prstGeom>
          <a:noFill/>
          <a:ln w="19050" cap="sq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+mn-lt"/>
              </a:rPr>
              <a:t>Scuola (01)</a:t>
            </a:r>
          </a:p>
          <a:p>
            <a:pPr algn="ctr">
              <a:defRPr/>
            </a:pPr>
            <a:endParaRPr lang="it-IT" sz="2800"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r>
              <a:rPr lang="it-IT" i="1" dirty="0">
                <a:solidFill>
                  <a:schemeClr val="tx1"/>
                </a:solidFill>
                <a:latin typeface="+mn-lt"/>
              </a:rPr>
              <a:t>Istruzione </a:t>
            </a:r>
          </a:p>
          <a:p>
            <a:pPr algn="ctr">
              <a:defRPr/>
            </a:pPr>
            <a:r>
              <a:rPr lang="it-IT" i="1" dirty="0">
                <a:solidFill>
                  <a:schemeClr val="tx1"/>
                </a:solidFill>
                <a:latin typeface="+mn-lt"/>
              </a:rPr>
              <a:t>scolastica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969328" y="2892946"/>
            <a:ext cx="2568446" cy="1941173"/>
          </a:xfrm>
          <a:prstGeom prst="rect">
            <a:avLst/>
          </a:prstGeom>
          <a:noFill/>
          <a:ln w="19050" cap="sq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defRPr/>
            </a:pPr>
            <a:r>
              <a:rPr lang="it-IT" sz="2800" b="1" dirty="0">
                <a:solidFill>
                  <a:schemeClr val="tx1"/>
                </a:solidFill>
                <a:latin typeface="+mn-lt"/>
              </a:rPr>
              <a:t>Formazione (02)</a:t>
            </a:r>
          </a:p>
          <a:p>
            <a:pPr algn="ctr" eaLnBrk="1" hangingPunct="1">
              <a:defRPr/>
            </a:pPr>
            <a:endParaRPr lang="it-IT" sz="2800"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r>
              <a:rPr lang="it-IT" i="1" dirty="0">
                <a:solidFill>
                  <a:schemeClr val="tx1"/>
                </a:solidFill>
                <a:latin typeface="+mn-lt"/>
              </a:rPr>
              <a:t>Istruzione e formazione professionale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537774" y="2892946"/>
            <a:ext cx="2303463" cy="2918621"/>
          </a:xfrm>
          <a:prstGeom prst="rect">
            <a:avLst/>
          </a:prstGeom>
          <a:noFill/>
          <a:ln w="19050" cap="sq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defRPr/>
            </a:pPr>
            <a:r>
              <a:rPr lang="en-US" sz="2800" b="1" dirty="0" err="1">
                <a:solidFill>
                  <a:schemeClr val="tx1"/>
                </a:solidFill>
                <a:latin typeface="+mn-lt"/>
              </a:rPr>
              <a:t>Istruzione</a:t>
            </a:r>
            <a:r>
              <a:rPr lang="en-US" sz="2800" b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>
              <a:defRPr/>
            </a:pPr>
            <a:r>
              <a:rPr lang="en-US" sz="2800" b="1" dirty="0" err="1">
                <a:solidFill>
                  <a:schemeClr val="tx1"/>
                </a:solidFill>
                <a:latin typeface="+mn-lt"/>
              </a:rPr>
              <a:t>Superiore</a:t>
            </a:r>
            <a:r>
              <a:rPr lang="en-US" sz="2800" b="1" dirty="0">
                <a:solidFill>
                  <a:schemeClr val="tx1"/>
                </a:solidFill>
                <a:latin typeface="+mn-lt"/>
              </a:rPr>
              <a:t> (03)</a:t>
            </a:r>
          </a:p>
          <a:p>
            <a:pPr algn="ctr">
              <a:defRPr/>
            </a:pPr>
            <a:endParaRPr lang="en-US" sz="2800"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r>
              <a:rPr lang="en-US" i="1" dirty="0" err="1">
                <a:solidFill>
                  <a:schemeClr val="tx1"/>
                </a:solidFill>
                <a:latin typeface="+mn-lt"/>
              </a:rPr>
              <a:t>Dimensione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>
              <a:defRPr/>
            </a:pPr>
            <a:r>
              <a:rPr lang="en-US" i="1" dirty="0" err="1">
                <a:solidFill>
                  <a:schemeClr val="tx1"/>
                </a:solidFill>
                <a:latin typeface="+mn-lt"/>
              </a:rPr>
              <a:t>internazionale</a:t>
            </a:r>
            <a:endParaRPr lang="en-US" i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r>
              <a:rPr lang="en-US" i="1" dirty="0">
                <a:solidFill>
                  <a:schemeClr val="tx1"/>
                </a:solidFill>
                <a:latin typeface="+mn-lt"/>
              </a:rPr>
              <a:t> (</a:t>
            </a:r>
            <a:r>
              <a:rPr lang="en-US" i="1" dirty="0" err="1">
                <a:solidFill>
                  <a:schemeClr val="tx1"/>
                </a:solidFill>
                <a:latin typeface="+mn-lt"/>
              </a:rPr>
              <a:t>incluso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 VET </a:t>
            </a:r>
            <a:r>
              <a:rPr lang="en-US" i="1" dirty="0" err="1">
                <a:solidFill>
                  <a:schemeClr val="tx1"/>
                </a:solidFill>
                <a:latin typeface="+mn-lt"/>
              </a:rPr>
              <a:t>terziario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)</a:t>
            </a:r>
          </a:p>
          <a:p>
            <a:pPr algn="ctr">
              <a:defRPr/>
            </a:pPr>
            <a:r>
              <a:rPr lang="en-US" i="1" dirty="0" err="1">
                <a:solidFill>
                  <a:schemeClr val="tx1"/>
                </a:solidFill>
                <a:latin typeface="+mn-lt"/>
              </a:rPr>
              <a:t>dell’istruzione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+mn-lt"/>
              </a:rPr>
              <a:t>superiore</a:t>
            </a:r>
            <a:endParaRPr lang="it-IT" i="1" dirty="0">
              <a:solidFill>
                <a:schemeClr val="tx1"/>
              </a:solidFill>
              <a:latin typeface="+mn-lt"/>
            </a:endParaRPr>
          </a:p>
          <a:p>
            <a:pPr algn="ctr" eaLnBrk="1" hangingPunct="1">
              <a:lnSpc>
                <a:spcPct val="50000"/>
              </a:lnSpc>
              <a:defRPr/>
            </a:pPr>
            <a:endParaRPr lang="it-IT" altLang="it-IT" sz="16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841236" y="2892946"/>
            <a:ext cx="2639053" cy="1387176"/>
          </a:xfrm>
          <a:prstGeom prst="rect">
            <a:avLst/>
          </a:prstGeom>
          <a:noFill/>
          <a:ln w="19050" cap="sq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defRPr/>
            </a:pPr>
            <a:endParaRPr lang="it-IT" sz="1400" b="1" dirty="0">
              <a:solidFill>
                <a:schemeClr val="tx1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it-IT" sz="2800" b="1" dirty="0">
                <a:solidFill>
                  <a:schemeClr val="tx1"/>
                </a:solidFill>
                <a:latin typeface="+mn-lt"/>
              </a:rPr>
              <a:t>Educazione degli  adulti (04)</a:t>
            </a:r>
          </a:p>
          <a:p>
            <a:pPr algn="ctr" eaLnBrk="1" hangingPunct="1">
              <a:defRPr/>
            </a:pPr>
            <a:endParaRPr lang="it-IT" sz="1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9480289" y="2892946"/>
            <a:ext cx="2154230" cy="2495171"/>
          </a:xfrm>
          <a:prstGeom prst="rect">
            <a:avLst/>
          </a:prstGeom>
          <a:noFill/>
          <a:ln w="19050" cap="sq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defRPr/>
            </a:pPr>
            <a:r>
              <a:rPr lang="it-IT" sz="2800" b="1" dirty="0">
                <a:solidFill>
                  <a:schemeClr val="tx1"/>
                </a:solidFill>
                <a:latin typeface="+mn-lt"/>
              </a:rPr>
              <a:t>Gioventù  (05)</a:t>
            </a:r>
          </a:p>
          <a:p>
            <a:pPr algn="ctr" eaLnBrk="1" hangingPunct="1">
              <a:defRPr/>
            </a:pPr>
            <a:endParaRPr lang="it-IT" sz="2800"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r>
              <a:rPr lang="it-IT" i="1" dirty="0">
                <a:solidFill>
                  <a:schemeClr val="tx1"/>
                </a:solidFill>
                <a:latin typeface="+mn-lt"/>
              </a:rPr>
              <a:t>Educazione non formale per giovani tra 14-29 anni ed operatori giovanili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608622" y="191786"/>
            <a:ext cx="8378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47B1F1"/>
                </a:solidFill>
                <a:latin typeface="+mj-lt"/>
              </a:rPr>
              <a:t>5 settori, 3 azioni trasversali </a:t>
            </a:r>
          </a:p>
          <a:p>
            <a:endParaRPr lang="it-IT" sz="4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1506" y="5514103"/>
            <a:ext cx="1890712" cy="134389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150D8C8-F8C9-6440-B310-12F4E6FD08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0" y="5773782"/>
            <a:ext cx="844175" cy="8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98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017253" y="317687"/>
            <a:ext cx="3336545" cy="1657614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rgbClr val="47B1F1"/>
                </a:solidFill>
              </a:rPr>
              <a:t>Il progetto  Best4Ent</a:t>
            </a:r>
          </a:p>
        </p:txBody>
      </p:sp>
      <p:pic>
        <p:nvPicPr>
          <p:cNvPr id="8" name="Picture 6" descr="page1image12266464">
            <a:extLst>
              <a:ext uri="{FF2B5EF4-FFF2-40B4-BE49-F238E27FC236}">
                <a16:creationId xmlns:a16="http://schemas.microsoft.com/office/drawing/2014/main" id="{AF1F1FE5-9FC2-2746-B10E-2736C9DC7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59855" y="4572000"/>
            <a:ext cx="2107973" cy="2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2A5670-0F7B-4199-AEAB-33FBA9CEA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-1"/>
            <a:ext cx="0" cy="4572000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97E3E2B4-25D7-4042-A697-080FCCC9ED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3" y="682070"/>
            <a:ext cx="4619362" cy="258646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BB1744D-A7DF-4B65-B6E3-DCF12BB2D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2228770"/>
            <a:ext cx="287703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page1image12260848">
            <a:extLst>
              <a:ext uri="{FF2B5EF4-FFF2-40B4-BE49-F238E27FC236}">
                <a16:creationId xmlns:a16="http://schemas.microsoft.com/office/drawing/2014/main" id="{7109549D-A6FF-DF4C-A3B9-2DC95D8BD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51744" y="2424609"/>
            <a:ext cx="1707762" cy="179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82DD753-EA38-4E86-91FB-05041A44A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67905"/>
            <a:ext cx="753066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16D8017B-477D-0043-821F-979A1D808C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4784272" y="98958"/>
            <a:ext cx="2815345" cy="2052558"/>
          </a:xfrm>
          <a:prstGeom prst="rect">
            <a:avLst/>
          </a:prstGeom>
        </p:spPr>
      </p:pic>
      <p:pic>
        <p:nvPicPr>
          <p:cNvPr id="7" name="Picture 4" descr="page1image12270832">
            <a:extLst>
              <a:ext uri="{FF2B5EF4-FFF2-40B4-BE49-F238E27FC236}">
                <a16:creationId xmlns:a16="http://schemas.microsoft.com/office/drawing/2014/main" id="{AA5C337E-4EBA-A940-BB33-30FF7B334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4263" y="4911835"/>
            <a:ext cx="2737345" cy="123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017253" y="2274491"/>
            <a:ext cx="3638117" cy="3902472"/>
          </a:xfrm>
        </p:spPr>
        <p:txBody>
          <a:bodyPr>
            <a:normAutofit lnSpcReduction="10000"/>
          </a:bodyPr>
          <a:lstStyle/>
          <a:p>
            <a:r>
              <a:rPr lang="it-IT" sz="1400" dirty="0"/>
              <a:t>È un progetto di partenariato per scambi tra enti di formazione professionale della durata di 2 anni (1 Dicembre 2020 </a:t>
            </a:r>
            <a:r>
              <a:rPr lang="mr-IN" sz="1400" dirty="0"/>
              <a:t>–</a:t>
            </a:r>
            <a:r>
              <a:rPr lang="it-IT" sz="1400" dirty="0"/>
              <a:t> 30 Novembre 2022)</a:t>
            </a:r>
          </a:p>
          <a:p>
            <a:r>
              <a:rPr lang="it-IT" sz="1400" dirty="0"/>
              <a:t>Vi sono 5 partner</a:t>
            </a:r>
          </a:p>
          <a:p>
            <a:pPr lvl="1"/>
            <a:endParaRPr lang="it-IT" sz="1400" dirty="0"/>
          </a:p>
          <a:p>
            <a:pPr lvl="1"/>
            <a:r>
              <a:rPr lang="it-IT" sz="1400" dirty="0" err="1"/>
              <a:t>Polaris</a:t>
            </a:r>
            <a:r>
              <a:rPr lang="it-IT" sz="1400" dirty="0"/>
              <a:t> S.r.l. (Vasto, Italia) - Coordinatore</a:t>
            </a:r>
          </a:p>
          <a:p>
            <a:pPr lvl="1"/>
            <a:r>
              <a:rPr lang="it-IT" sz="1400" dirty="0"/>
              <a:t>Istituto Tecnico Statale Economico e Tecnologico "</a:t>
            </a:r>
            <a:r>
              <a:rPr lang="it-IT" sz="1400" dirty="0" err="1"/>
              <a:t>F</a:t>
            </a:r>
            <a:r>
              <a:rPr lang="it-IT" sz="1400" dirty="0"/>
              <a:t>. Palizzi" (Vasto, Italia)</a:t>
            </a:r>
          </a:p>
          <a:p>
            <a:pPr lvl="1"/>
            <a:r>
              <a:rPr lang="es-ES" sz="1400" dirty="0" err="1"/>
              <a:t>Aidejoven</a:t>
            </a:r>
            <a:r>
              <a:rPr lang="es-ES" sz="1400" dirty="0"/>
              <a:t> - Alianza internacional para el desarrollo de los </a:t>
            </a:r>
            <a:r>
              <a:rPr lang="es-ES" sz="1400" dirty="0" err="1"/>
              <a:t>jovenes</a:t>
            </a:r>
            <a:r>
              <a:rPr lang="pt-BR" sz="1400" dirty="0"/>
              <a:t> (Madrid, </a:t>
            </a:r>
            <a:r>
              <a:rPr lang="pt-BR" sz="1400" dirty="0" err="1"/>
              <a:t>Spagna</a:t>
            </a:r>
            <a:r>
              <a:rPr lang="pt-BR" sz="1400" dirty="0"/>
              <a:t>)</a:t>
            </a:r>
            <a:endParaRPr lang="it-IT" sz="1400" dirty="0"/>
          </a:p>
          <a:p>
            <a:pPr lvl="1"/>
            <a:r>
              <a:rPr lang="it-IT" sz="1400" dirty="0" err="1"/>
              <a:t>Gyulai</a:t>
            </a:r>
            <a:r>
              <a:rPr lang="it-IT" sz="1400" dirty="0"/>
              <a:t> </a:t>
            </a:r>
            <a:r>
              <a:rPr lang="it-IT" sz="1400" dirty="0" err="1"/>
              <a:t>Szakképzési</a:t>
            </a:r>
            <a:r>
              <a:rPr lang="it-IT" sz="1400" dirty="0"/>
              <a:t> </a:t>
            </a:r>
            <a:r>
              <a:rPr lang="it-IT" sz="1400" dirty="0" err="1"/>
              <a:t>Centrum</a:t>
            </a:r>
            <a:r>
              <a:rPr lang="it-IT" sz="1400" dirty="0"/>
              <a:t> </a:t>
            </a:r>
            <a:r>
              <a:rPr lang="it-IT" sz="1400" dirty="0" err="1"/>
              <a:t>Kossuth</a:t>
            </a:r>
            <a:r>
              <a:rPr lang="it-IT" sz="1400" dirty="0"/>
              <a:t> Lajos </a:t>
            </a:r>
            <a:r>
              <a:rPr lang="it-IT" sz="1400" dirty="0" err="1"/>
              <a:t>Szakgimnáziuma,Szakközépiskolája</a:t>
            </a:r>
            <a:r>
              <a:rPr lang="it-IT" sz="1400" dirty="0"/>
              <a:t> </a:t>
            </a:r>
            <a:r>
              <a:rPr lang="it-IT" sz="1400" dirty="0" err="1"/>
              <a:t>és</a:t>
            </a:r>
            <a:r>
              <a:rPr lang="it-IT" sz="1400" dirty="0"/>
              <a:t> </a:t>
            </a:r>
            <a:r>
              <a:rPr lang="it-IT" sz="1400" dirty="0" err="1"/>
              <a:t>Kollégiuma</a:t>
            </a:r>
            <a:r>
              <a:rPr lang="it-IT" sz="1400" dirty="0"/>
              <a:t> (</a:t>
            </a:r>
            <a:r>
              <a:rPr lang="it-IT" sz="1400" dirty="0" err="1"/>
              <a:t>Orosháza</a:t>
            </a:r>
            <a:r>
              <a:rPr lang="it-IT" sz="1400" dirty="0"/>
              <a:t>, Ungheria)</a:t>
            </a:r>
          </a:p>
          <a:p>
            <a:pPr lvl="1"/>
            <a:r>
              <a:rPr lang="it-IT" sz="1400" dirty="0" err="1"/>
              <a:t>Mobilizing</a:t>
            </a:r>
            <a:r>
              <a:rPr lang="it-IT" sz="1400" dirty="0"/>
              <a:t> expertise AB (Lund, Svezia)</a:t>
            </a:r>
          </a:p>
          <a:p>
            <a:endParaRPr lang="it-IT" sz="1400" dirty="0"/>
          </a:p>
          <a:p>
            <a:pPr lvl="1"/>
            <a:endParaRPr lang="it-IT" sz="1400" dirty="0"/>
          </a:p>
          <a:p>
            <a:endParaRPr lang="it-IT" sz="14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DA63E78-7704-45EF-B5D3-EADDF5D82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1730262" y="5706812"/>
            <a:ext cx="2286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7" descr="page1image12270624">
            <a:extLst>
              <a:ext uri="{FF2B5EF4-FFF2-40B4-BE49-F238E27FC236}">
                <a16:creationId xmlns:a16="http://schemas.microsoft.com/office/drawing/2014/main" id="{58976AB5-B59D-C94B-AD53-0CD40B145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999" y="5103149"/>
            <a:ext cx="1499418" cy="120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5EBDD748-903A-0946-B6C8-80FD2809CBE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8285" y="5611445"/>
            <a:ext cx="1499418" cy="119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95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91886"/>
            <a:ext cx="10515600" cy="1325563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00B0F0"/>
                </a:solidFill>
              </a:rPr>
              <a:t>Obiettivi generali del progetto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8728" y="1438275"/>
            <a:ext cx="6242277" cy="4735813"/>
          </a:xfrm>
        </p:spPr>
        <p:txBody>
          <a:bodyPr>
            <a:noAutofit/>
          </a:bodyPr>
          <a:lstStyle/>
          <a:p>
            <a:pPr marL="742922" lvl="1" indent="-285740">
              <a:buFont typeface="Wingdings" pitchFamily="2" charset="2"/>
              <a:buChar char="§"/>
            </a:pPr>
            <a:r>
              <a:rPr lang="it-IT" dirty="0"/>
              <a:t>Sostenere lo sviluppo professionale iniziale e continuo di insegnanti, formatori e tutor del VET sia in ambito scolastico che professionale</a:t>
            </a:r>
          </a:p>
          <a:p>
            <a:pPr marL="742922" lvl="1" indent="-285740">
              <a:buFont typeface="Wingdings" pitchFamily="2" charset="2"/>
              <a:buChar char="§"/>
            </a:pPr>
            <a:endParaRPr lang="it-IT" dirty="0"/>
          </a:p>
          <a:p>
            <a:pPr marL="742922" lvl="1" indent="-285740">
              <a:buFont typeface="Wingdings" pitchFamily="2" charset="2"/>
              <a:buChar char="§"/>
            </a:pPr>
            <a:r>
              <a:rPr lang="it-IT" dirty="0"/>
              <a:t>Sviluppare partenariati volti a promuovere l'apprendimento basato sul lavoro in tutte le sue forme</a:t>
            </a:r>
          </a:p>
          <a:p>
            <a:pPr marL="742922" lvl="1" indent="-285740">
              <a:buFont typeface="Wingdings" pitchFamily="2" charset="2"/>
              <a:buChar char="§"/>
            </a:pPr>
            <a:endParaRPr lang="it-IT" dirty="0"/>
          </a:p>
          <a:p>
            <a:pPr marL="742922" lvl="1" indent="-285740">
              <a:buFont typeface="Wingdings" pitchFamily="2" charset="2"/>
              <a:buChar char="§"/>
            </a:pPr>
            <a:r>
              <a:rPr lang="it-IT" dirty="0"/>
              <a:t>Supportare le persone nell'acquisizione e nello sviluppo delle abilità di base e delle competenze chiave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005" y="1825625"/>
            <a:ext cx="5384800" cy="35941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44B2757-5A82-3A4D-8E5B-AAB498201AE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0" y="5773782"/>
            <a:ext cx="844175" cy="82453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8FAF2D1-0C4B-6D43-B695-9278917C91F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2708" y="5514103"/>
            <a:ext cx="1890712" cy="134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238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email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607738" y="155993"/>
            <a:ext cx="4638903" cy="1400530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rgbClr val="00B0F0"/>
                </a:solidFill>
              </a:rPr>
              <a:t>Attività previste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2599" y="1479747"/>
            <a:ext cx="6514853" cy="5088478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Clr>
                <a:srgbClr val="F9C77C"/>
              </a:buClr>
              <a:buNone/>
            </a:pPr>
            <a:r>
              <a:rPr lang="it-IT" sz="1600" b="1" dirty="0"/>
              <a:t>Questionario di rilevazione delle competenze più richieste nel </a:t>
            </a:r>
            <a:r>
              <a:rPr lang="it-IT" sz="1600" b="1" dirty="0" err="1"/>
              <a:t>MdL</a:t>
            </a:r>
            <a:r>
              <a:rPr lang="it-IT" sz="1600" b="1" dirty="0"/>
              <a:t> indirizzato a imprenditori/manager di aziende/responsabili HR </a:t>
            </a:r>
            <a:r>
              <a:rPr lang="it-IT" sz="1600" i="1" dirty="0"/>
              <a:t>(</a:t>
            </a:r>
            <a:r>
              <a:rPr lang="it-IT" sz="1600" i="1" dirty="0">
                <a:highlight>
                  <a:srgbClr val="FFFF00"/>
                </a:highlight>
              </a:rPr>
              <a:t>aggiungere link al questionario)</a:t>
            </a:r>
          </a:p>
          <a:p>
            <a:pPr marL="0" indent="0">
              <a:lnSpc>
                <a:spcPct val="90000"/>
              </a:lnSpc>
              <a:buClr>
                <a:srgbClr val="F9C77C"/>
              </a:buClr>
              <a:buNone/>
            </a:pPr>
            <a:r>
              <a:rPr lang="it-IT" sz="1600" b="1" dirty="0"/>
              <a:t>N. 2 Transnational Projects Meeting </a:t>
            </a:r>
            <a:r>
              <a:rPr lang="it-IT" sz="1600" dirty="0"/>
              <a:t>(uno in Ungheria nel 2021  ed uno in Italia  a sett. 2021) che prevedono la partecipazione 2 membri dello staff delle organizzazioni partner per un totale di 8 partecipanti dall'estero (+ 2 locali). </a:t>
            </a:r>
          </a:p>
          <a:p>
            <a:pPr marL="0" indent="0">
              <a:lnSpc>
                <a:spcPct val="90000"/>
              </a:lnSpc>
              <a:buClr>
                <a:srgbClr val="F9C77C"/>
              </a:buClr>
              <a:buNone/>
            </a:pPr>
            <a:r>
              <a:rPr lang="it-IT" sz="1600" b="1" dirty="0"/>
              <a:t>N. 1 Short-</a:t>
            </a:r>
            <a:r>
              <a:rPr lang="it-IT" sz="1600" b="1" dirty="0" err="1"/>
              <a:t>term</a:t>
            </a:r>
            <a:r>
              <a:rPr lang="it-IT" sz="1600" b="1" dirty="0"/>
              <a:t> joint staff training event </a:t>
            </a:r>
            <a:r>
              <a:rPr lang="it-IT" sz="1600" dirty="0"/>
              <a:t>in Svezia che prevede 4 membri per organizzazione (totale: 16 partecipanti dall’estero)</a:t>
            </a:r>
          </a:p>
          <a:p>
            <a:pPr marL="0" indent="0">
              <a:lnSpc>
                <a:spcPct val="90000"/>
              </a:lnSpc>
              <a:buClr>
                <a:srgbClr val="F9C77C"/>
              </a:buClr>
              <a:buNone/>
            </a:pPr>
            <a:r>
              <a:rPr lang="it-IT" sz="1600" b="1" dirty="0"/>
              <a:t>N.1 </a:t>
            </a:r>
            <a:r>
              <a:rPr lang="en-GB" sz="1600" b="1" dirty="0"/>
              <a:t>Short-term exchanges of groups of pupils </a:t>
            </a:r>
            <a:r>
              <a:rPr lang="en-GB" sz="1600" dirty="0"/>
              <a:t>in Spagna che prevede 4 giovani + 1 accompagnatore per partner (totale: 16 giovani e 4 accompagnatori dall’estero + 4 giovani e 1 accompagnatore locale).    </a:t>
            </a:r>
            <a:endParaRPr lang="it-IT" sz="1600" dirty="0"/>
          </a:p>
          <a:p>
            <a:pPr marL="0" indent="0">
              <a:lnSpc>
                <a:spcPct val="90000"/>
              </a:lnSpc>
              <a:buClr>
                <a:srgbClr val="F9C77C"/>
              </a:buClr>
              <a:buNone/>
            </a:pPr>
            <a:r>
              <a:rPr lang="it-IT" sz="1600" b="1" dirty="0"/>
              <a:t>Scambio di buone pratiche in materia di educazione all’imprenditorialità </a:t>
            </a:r>
          </a:p>
          <a:p>
            <a:pPr marL="0" indent="0">
              <a:lnSpc>
                <a:spcPct val="90000"/>
              </a:lnSpc>
              <a:buClr>
                <a:srgbClr val="F9C77C"/>
              </a:buClr>
              <a:buNone/>
            </a:pPr>
            <a:r>
              <a:rPr lang="it-IT" sz="1600" b="1" dirty="0"/>
              <a:t>Realizzazione di un sito web </a:t>
            </a:r>
            <a:r>
              <a:rPr lang="it-IT" sz="1600" i="1" dirty="0"/>
              <a:t>(aggiungere link al sito web) </a:t>
            </a:r>
          </a:p>
          <a:p>
            <a:pPr marL="0" indent="0">
              <a:buClr>
                <a:srgbClr val="F9C77C"/>
              </a:buClr>
              <a:buNone/>
            </a:pPr>
            <a:r>
              <a:rPr lang="it-IT" sz="1600" b="1" dirty="0"/>
              <a:t>Pagine sui Social Media </a:t>
            </a:r>
            <a:r>
              <a:rPr lang="it-IT" sz="1600" i="1" dirty="0"/>
              <a:t>(aggiungere link alle pagine)</a:t>
            </a:r>
          </a:p>
          <a:p>
            <a:pPr marL="0" indent="0">
              <a:lnSpc>
                <a:spcPct val="90000"/>
              </a:lnSpc>
              <a:buClr>
                <a:srgbClr val="F9C77C"/>
              </a:buClr>
              <a:buNone/>
            </a:pPr>
            <a:r>
              <a:rPr lang="it-IT" sz="1600" b="1" u="sng" dirty="0"/>
              <a:t>Raccolta delle buone pratiche osservate in un Handbook del progetto destinato a formatori nel settore FP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9AD2E15-DB49-F749-BB30-B7A70A9F5D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5563" y="5887677"/>
            <a:ext cx="844175" cy="82453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FB4E383-36F1-6846-ACDE-429E460AF065}"/>
              </a:ext>
            </a:extLst>
          </p:cNvPr>
          <p:cNvSpPr txBox="1"/>
          <p:nvPr/>
        </p:nvSpPr>
        <p:spPr>
          <a:xfrm>
            <a:off x="425003" y="1268361"/>
            <a:ext cx="4265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ighlight>
                  <a:srgbClr val="FFFF00"/>
                </a:highlight>
              </a:rPr>
              <a:t>Per Francesco: Aggiungere foto della brochure</a:t>
            </a:r>
          </a:p>
        </p:txBody>
      </p:sp>
    </p:spTree>
    <p:extLst>
      <p:ext uri="{BB962C8B-B14F-4D97-AF65-F5344CB8AC3E}">
        <p14:creationId xmlns:p14="http://schemas.microsoft.com/office/powerpoint/2010/main" val="208740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it-IT" b="1" dirty="0">
                <a:solidFill>
                  <a:srgbClr val="47B1F1"/>
                </a:solidFill>
              </a:rPr>
              <a:t>Mobilità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numCol="2">
            <a:normAutofit fontScale="92500" lnSpcReduction="10000"/>
          </a:bodyPr>
          <a:lstStyle/>
          <a:p>
            <a:pPr marL="358775" indent="-38100">
              <a:buClr>
                <a:srgbClr val="5988BE"/>
              </a:buClr>
              <a:buNone/>
            </a:pPr>
            <a:r>
              <a:rPr lang="en-GB" sz="1600" dirty="0"/>
              <a:t>Short-term joint staff training event C1</a:t>
            </a:r>
            <a:endParaRPr lang="it-IT" sz="1600" dirty="0"/>
          </a:p>
          <a:p>
            <a:pPr lvl="1">
              <a:buClr>
                <a:srgbClr val="5988BE"/>
              </a:buClr>
            </a:pPr>
            <a:r>
              <a:rPr lang="it-IT" sz="1600" b="1" dirty="0">
                <a:latin typeface="Calibri" charset="0"/>
                <a:ea typeface="Times New Roman" charset="0"/>
                <a:cs typeface="Times New Roman" charset="0"/>
              </a:rPr>
              <a:t>Lund, Svezia</a:t>
            </a:r>
            <a:endParaRPr lang="it-IT" sz="1600" b="1" dirty="0"/>
          </a:p>
          <a:p>
            <a:pPr lvl="1">
              <a:buClr>
                <a:srgbClr val="5988BE"/>
              </a:buClr>
              <a:tabLst>
                <a:tab pos="833438" algn="l"/>
                <a:tab pos="2924175" algn="l"/>
                <a:tab pos="3103563" algn="l"/>
              </a:tabLst>
            </a:pPr>
            <a:r>
              <a:rPr lang="it-IT" sz="1600" b="1" dirty="0"/>
              <a:t>Dicembre 2021  </a:t>
            </a:r>
          </a:p>
          <a:p>
            <a:pPr lvl="1">
              <a:buClr>
                <a:srgbClr val="5988BE"/>
              </a:buClr>
            </a:pPr>
            <a:r>
              <a:rPr lang="it-IT" sz="1600" dirty="0"/>
              <a:t>Durata: 5 gg + 2 di viaggio</a:t>
            </a:r>
          </a:p>
          <a:p>
            <a:pPr lvl="1">
              <a:buClr>
                <a:srgbClr val="5988BE"/>
              </a:buClr>
            </a:pPr>
            <a:r>
              <a:rPr lang="it-IT" sz="1600" dirty="0"/>
              <a:t>4 membri per ogni organizzazione partner</a:t>
            </a:r>
          </a:p>
          <a:p>
            <a:pPr lvl="1">
              <a:buClr>
                <a:srgbClr val="5988BE"/>
              </a:buClr>
            </a:pPr>
            <a:r>
              <a:rPr lang="it-IT" sz="1600" dirty="0"/>
              <a:t>Titolo: </a:t>
            </a:r>
            <a:r>
              <a:rPr lang="en-GB" sz="1600" dirty="0"/>
              <a:t>C1 Education to Entrepreneurship - tools for trainers and teachers</a:t>
            </a:r>
            <a:endParaRPr lang="it-IT" sz="1600" dirty="0"/>
          </a:p>
          <a:p>
            <a:pPr marL="457200" lvl="1" indent="0">
              <a:buClr>
                <a:srgbClr val="5988BE"/>
              </a:buClr>
              <a:buNone/>
            </a:pPr>
            <a:endParaRPr lang="it-IT" sz="1600" dirty="0"/>
          </a:p>
          <a:p>
            <a:pPr>
              <a:buClr>
                <a:srgbClr val="5988BE"/>
              </a:buClr>
            </a:pPr>
            <a:endParaRPr lang="en-GB" sz="1600" dirty="0"/>
          </a:p>
          <a:p>
            <a:pPr>
              <a:buClr>
                <a:srgbClr val="5988BE"/>
              </a:buClr>
            </a:pPr>
            <a:endParaRPr lang="en-GB" sz="1600" dirty="0"/>
          </a:p>
          <a:p>
            <a:pPr>
              <a:buClr>
                <a:srgbClr val="5988BE"/>
              </a:buClr>
            </a:pPr>
            <a:endParaRPr lang="en-GB" sz="1600" dirty="0"/>
          </a:p>
          <a:p>
            <a:pPr>
              <a:buClr>
                <a:srgbClr val="5988BE"/>
              </a:buClr>
            </a:pPr>
            <a:endParaRPr lang="en-GB" sz="1600" dirty="0"/>
          </a:p>
          <a:p>
            <a:pPr marL="808038" indent="-231775">
              <a:buClr>
                <a:srgbClr val="5988BE"/>
              </a:buClr>
              <a:buNone/>
            </a:pPr>
            <a:r>
              <a:rPr lang="en-GB" sz="1600" dirty="0"/>
              <a:t>      Short-term exchanges of groups of pupils C2</a:t>
            </a:r>
            <a:endParaRPr lang="it-IT" sz="1600" dirty="0"/>
          </a:p>
          <a:p>
            <a:pPr marL="808038" lvl="1" indent="-231775">
              <a:buClr>
                <a:srgbClr val="5988BE"/>
              </a:buClr>
            </a:pPr>
            <a:r>
              <a:rPr lang="it-IT" sz="1600" b="1" dirty="0"/>
              <a:t>Madrid, Spagna</a:t>
            </a:r>
          </a:p>
          <a:p>
            <a:pPr marL="808038" lvl="1" indent="-231775">
              <a:buClr>
                <a:srgbClr val="5988BE"/>
              </a:buClr>
            </a:pPr>
            <a:r>
              <a:rPr lang="it-IT" sz="1600" b="1" dirty="0"/>
              <a:t>Luglio 2022</a:t>
            </a:r>
          </a:p>
          <a:p>
            <a:pPr marL="808038" lvl="1" indent="-231775">
              <a:buClr>
                <a:srgbClr val="5988BE"/>
              </a:buClr>
            </a:pPr>
            <a:r>
              <a:rPr lang="it-IT" sz="1600" dirty="0"/>
              <a:t>Durata: 5 gg + 2 di viaggio</a:t>
            </a:r>
          </a:p>
          <a:p>
            <a:pPr marL="808038" lvl="1" indent="-231775">
              <a:buClr>
                <a:srgbClr val="5988BE"/>
              </a:buClr>
            </a:pPr>
            <a:r>
              <a:rPr lang="it-IT" sz="1600" dirty="0"/>
              <a:t>4 studenti + 1 accompagnatore per </a:t>
            </a:r>
            <a:r>
              <a:rPr lang="it-IT" sz="1600" dirty="0" err="1"/>
              <a:t>org</a:t>
            </a:r>
            <a:r>
              <a:rPr lang="it-IT" sz="1600" dirty="0"/>
              <a:t>. partner</a:t>
            </a:r>
          </a:p>
          <a:p>
            <a:pPr marL="808038" lvl="1" indent="-231775">
              <a:buClr>
                <a:srgbClr val="5988BE"/>
              </a:buClr>
            </a:pPr>
            <a:r>
              <a:rPr lang="it-IT" sz="1600" dirty="0"/>
              <a:t>Titolo: C2 - </a:t>
            </a:r>
            <a:r>
              <a:rPr lang="it-IT" sz="1600" dirty="0" err="1"/>
              <a:t>Education</a:t>
            </a:r>
            <a:r>
              <a:rPr lang="it-IT" sz="1600" dirty="0"/>
              <a:t> to </a:t>
            </a:r>
            <a:r>
              <a:rPr lang="it-IT" sz="1600" dirty="0" err="1"/>
              <a:t>entrepreneurship</a:t>
            </a:r>
            <a:endParaRPr lang="it-IT" sz="1600" dirty="0"/>
          </a:p>
          <a:p>
            <a:pPr lvl="1">
              <a:buClr>
                <a:srgbClr val="5988BE"/>
              </a:buClr>
            </a:pPr>
            <a:endParaRPr lang="it-IT" sz="1600" dirty="0"/>
          </a:p>
          <a:p>
            <a:pPr marL="36900" indent="0">
              <a:buClr>
                <a:srgbClr val="5988BE"/>
              </a:buClr>
              <a:buNone/>
            </a:pPr>
            <a:endParaRPr lang="en-US" sz="1600" dirty="0"/>
          </a:p>
          <a:p>
            <a:pPr marL="0" indent="0">
              <a:buClr>
                <a:srgbClr val="5988BE"/>
              </a:buClr>
              <a:buNone/>
            </a:pPr>
            <a:r>
              <a:rPr lang="en-US" sz="1600" dirty="0"/>
              <a:t>     </a:t>
            </a:r>
            <a:endParaRPr lang="it-IT" sz="1600" dirty="0"/>
          </a:p>
          <a:p>
            <a:pPr>
              <a:buClr>
                <a:srgbClr val="5988BE"/>
              </a:buClr>
            </a:pPr>
            <a:endParaRPr lang="it-IT" sz="1600" dirty="0"/>
          </a:p>
          <a:p>
            <a:pPr>
              <a:buClr>
                <a:srgbClr val="5988BE"/>
              </a:buClr>
            </a:pPr>
            <a:endParaRPr lang="it-IT" sz="1600" dirty="0"/>
          </a:p>
        </p:txBody>
      </p:sp>
      <p:pic>
        <p:nvPicPr>
          <p:cNvPr id="1026" name="Picture 2" descr="Risultato immagini per ragazzi valige aeroporto">
            <a:extLst>
              <a:ext uri="{FF2B5EF4-FFF2-40B4-BE49-F238E27FC236}">
                <a16:creationId xmlns:a16="http://schemas.microsoft.com/office/drawing/2014/main" id="{EDD75E07-6090-7945-B5B1-921A84DCC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6789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DB29B9E1-15EB-DC43-80B8-3A762B8258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8206" y="5811550"/>
            <a:ext cx="844175" cy="8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CF255-5E53-434E-9D30-D3159741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2300" b="1" dirty="0">
                <a:solidFill>
                  <a:srgbClr val="47B1F1"/>
                </a:solidFill>
              </a:rPr>
              <a:t>C1 Education to Entrepreneurship: tools for trainers and teachers</a:t>
            </a:r>
            <a:br>
              <a:rPr lang="en-GB" sz="2300" dirty="0">
                <a:solidFill>
                  <a:srgbClr val="47B1F1"/>
                </a:solidFill>
              </a:rPr>
            </a:br>
            <a:r>
              <a:rPr lang="en-GB" sz="2300" b="1" dirty="0">
                <a:solidFill>
                  <a:srgbClr val="47B1F1"/>
                </a:solidFill>
              </a:rPr>
              <a:t>Mobilizing Expertise AB - Lund, </a:t>
            </a:r>
            <a:r>
              <a:rPr lang="en-GB" sz="2300" b="1" dirty="0" err="1">
                <a:solidFill>
                  <a:srgbClr val="47B1F1"/>
                </a:solidFill>
              </a:rPr>
              <a:t>Svezia</a:t>
            </a:r>
            <a:r>
              <a:rPr lang="en-GB" sz="2300" b="1" dirty="0">
                <a:solidFill>
                  <a:srgbClr val="47B1F1"/>
                </a:solidFill>
              </a:rPr>
              <a:t> - </a:t>
            </a:r>
            <a:r>
              <a:rPr lang="en-GB" sz="2300" b="1" dirty="0" err="1">
                <a:solidFill>
                  <a:srgbClr val="47B1F1"/>
                </a:solidFill>
              </a:rPr>
              <a:t>Dicembre</a:t>
            </a:r>
            <a:r>
              <a:rPr lang="en-GB" sz="2300" b="1" dirty="0">
                <a:solidFill>
                  <a:srgbClr val="47B1F1"/>
                </a:solidFill>
              </a:rPr>
              <a:t> 2021</a:t>
            </a:r>
            <a:br>
              <a:rPr lang="en-GB" sz="2300" dirty="0">
                <a:solidFill>
                  <a:srgbClr val="47B1F1"/>
                </a:solidFill>
              </a:rPr>
            </a:br>
            <a:endParaRPr lang="en-GB" sz="2300" dirty="0">
              <a:solidFill>
                <a:srgbClr val="47B1F1"/>
              </a:solidFill>
            </a:endParaRPr>
          </a:p>
        </p:txBody>
      </p:sp>
      <p:pic>
        <p:nvPicPr>
          <p:cNvPr id="4" name="Immagine 3" descr="Immagine che contiene esterni, erba, edificio, facciata&#10;&#10;Descrizione generata automaticamente">
            <a:extLst>
              <a:ext uri="{FF2B5EF4-FFF2-40B4-BE49-F238E27FC236}">
                <a16:creationId xmlns:a16="http://schemas.microsoft.com/office/drawing/2014/main" id="{B605DD38-6B13-3847-BF25-114D7BCA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676BE5-AB75-422B-AA3C-BBF45143C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900" y="3710613"/>
            <a:ext cx="8566061" cy="2973522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it-IT" sz="1800" b="1" dirty="0"/>
              <a:t>Obiettivi</a:t>
            </a:r>
          </a:p>
          <a:p>
            <a:r>
              <a:rPr lang="it-IT" sz="1800" b="1" dirty="0"/>
              <a:t>Sperimentare</a:t>
            </a:r>
            <a:r>
              <a:rPr lang="it-IT" sz="1800" dirty="0"/>
              <a:t> tecniche utili a educare giovani all’auto-imprenditorialità intesa come competenza trasversale. </a:t>
            </a:r>
          </a:p>
          <a:p>
            <a:r>
              <a:rPr lang="it-IT" sz="1800" dirty="0"/>
              <a:t>Ciascun gruppo rappresentante la propria organizzazione partner di invio presenterà le </a:t>
            </a:r>
            <a:r>
              <a:rPr lang="it-IT" sz="1800" b="1" dirty="0"/>
              <a:t>buone pratiche </a:t>
            </a:r>
            <a:r>
              <a:rPr lang="it-IT" sz="1800" dirty="0"/>
              <a:t>in materia di educazione all’imprenditorialità con un approccio </a:t>
            </a:r>
            <a:r>
              <a:rPr lang="it-IT" sz="1800" b="1" dirty="0"/>
              <a:t>attivo e partecipato</a:t>
            </a:r>
            <a:r>
              <a:rPr lang="it-IT" sz="1800" dirty="0"/>
              <a:t>. Le linee guida centrali si baseranno su </a:t>
            </a:r>
            <a:r>
              <a:rPr lang="it-IT" sz="1800" b="1" dirty="0"/>
              <a:t>quattro tipi di metodi </a:t>
            </a:r>
            <a:r>
              <a:rPr lang="it-IT" sz="1800" dirty="0"/>
              <a:t>di insegnamento e apprendimento comunemente  associati all’educazione all’imprenditorialità: </a:t>
            </a:r>
          </a:p>
          <a:p>
            <a:pPr marL="1612900" lvl="1" indent="-857250">
              <a:buFont typeface="Wingdings" pitchFamily="2" charset="2"/>
              <a:buChar char="ü"/>
            </a:pPr>
            <a:r>
              <a:rPr lang="it-IT" sz="1800" b="1" dirty="0"/>
              <a:t>apprendimento attivo</a:t>
            </a:r>
          </a:p>
          <a:p>
            <a:pPr marL="1612900" lvl="1" indent="-857250">
              <a:buFont typeface="Wingdings" pitchFamily="2" charset="2"/>
              <a:buChar char="ü"/>
            </a:pPr>
            <a:r>
              <a:rPr lang="it-IT" sz="1800" b="1" dirty="0"/>
              <a:t>apprendimento basato su progetti</a:t>
            </a:r>
            <a:r>
              <a:rPr lang="it-IT" sz="1800" dirty="0"/>
              <a:t>; </a:t>
            </a:r>
          </a:p>
          <a:p>
            <a:pPr marL="1612900" lvl="1" indent="-857250">
              <a:buFont typeface="Wingdings" pitchFamily="2" charset="2"/>
              <a:buChar char="ü"/>
            </a:pPr>
            <a:r>
              <a:rPr lang="it-IT" sz="1800" b="1" dirty="0"/>
              <a:t>apprendimento esperienziale </a:t>
            </a:r>
          </a:p>
          <a:p>
            <a:pPr marL="1612900" lvl="1" indent="-857250">
              <a:buFont typeface="Wingdings" pitchFamily="2" charset="2"/>
              <a:buChar char="ü"/>
            </a:pPr>
            <a:r>
              <a:rPr lang="it-IT" sz="1800" b="1" dirty="0"/>
              <a:t>attività al di fuori della classe/scuola</a:t>
            </a:r>
            <a:endParaRPr lang="it-IT" sz="18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FF0CAAF-ECA9-7748-82E1-C96271347F7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9805"/>
            <a:ext cx="844175" cy="82453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46DD446-FCFB-C445-BEDF-3FD4046846A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2864" y="5627941"/>
            <a:ext cx="1730555" cy="12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00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46340" y="162232"/>
            <a:ext cx="7899319" cy="1325563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00B0F0"/>
                </a:solidFill>
              </a:rPr>
              <a:t>Criteri di individuazione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08212" y="1077901"/>
            <a:ext cx="10264588" cy="5435787"/>
          </a:xfrm>
        </p:spPr>
        <p:txBody>
          <a:bodyPr>
            <a:normAutofit/>
          </a:bodyPr>
          <a:lstStyle/>
          <a:p>
            <a:pPr marL="12700" lvl="1" indent="0">
              <a:buNone/>
            </a:pPr>
            <a:r>
              <a:rPr lang="en-GB" sz="2000" b="1" dirty="0">
                <a:solidFill>
                  <a:srgbClr val="47B1F1"/>
                </a:solidFill>
              </a:rPr>
              <a:t>FORMATORI E DOCENTI PARTECIPANTI ALLO SHORT-TERM JOINT STAFF TRAINING EVENT (C1)</a:t>
            </a:r>
          </a:p>
          <a:p>
            <a:pPr marL="12700" lvl="1" indent="0">
              <a:buNone/>
            </a:pPr>
            <a:r>
              <a:rPr lang="it-IT" sz="1800" i="1" dirty="0"/>
              <a:t>La selezione dei docenti/formatori partecipanti all'evento di formazione congiunto terrà conto di:</a:t>
            </a:r>
          </a:p>
          <a:p>
            <a:pPr lvl="2"/>
            <a:r>
              <a:rPr lang="it-IT" sz="2400" dirty="0"/>
              <a:t>Conoscenza e messa in pratica delle buone pratiche dell'organizzazione di invio da condividere con il partenariato</a:t>
            </a:r>
          </a:p>
          <a:p>
            <a:pPr lvl="2"/>
            <a:r>
              <a:rPr lang="it-IT" sz="2400" dirty="0"/>
              <a:t>Conoscenza dell’Inglese, quale lingua veicolare che sarà usata nel C1</a:t>
            </a:r>
          </a:p>
          <a:p>
            <a:pPr lvl="2"/>
            <a:r>
              <a:rPr lang="it-IT" sz="2400" dirty="0"/>
              <a:t>Le conoscenze operative, le abilità pratiche, le esperienze professionali</a:t>
            </a:r>
          </a:p>
          <a:p>
            <a:pPr lvl="2"/>
            <a:r>
              <a:rPr lang="it-IT" sz="2400" dirty="0"/>
              <a:t>Le motivazioni che spingono il candidato a partecipare al corso e successivamente come trainer al </a:t>
            </a:r>
            <a:r>
              <a:rPr lang="it-IT" sz="2400" dirty="0" err="1"/>
              <a:t>pilot</a:t>
            </a:r>
            <a:r>
              <a:rPr lang="it-IT" sz="2400" dirty="0"/>
              <a:t> </a:t>
            </a:r>
            <a:r>
              <a:rPr lang="it-IT" sz="2400" dirty="0" err="1"/>
              <a:t>course</a:t>
            </a:r>
            <a:r>
              <a:rPr lang="it-IT" sz="2400" dirty="0"/>
              <a:t> nel proprio paese di origin</a:t>
            </a:r>
            <a:r>
              <a:rPr lang="it-IT" dirty="0"/>
              <a:t>e.</a:t>
            </a:r>
          </a:p>
          <a:p>
            <a:pPr marL="914400" lvl="2" indent="0">
              <a:buNone/>
            </a:pPr>
            <a:endParaRPr lang="it-IT" dirty="0"/>
          </a:p>
          <a:p>
            <a:pPr marL="50800" lvl="1" indent="0">
              <a:buNone/>
            </a:pPr>
            <a:r>
              <a:rPr lang="it-IT" dirty="0"/>
              <a:t>I docenti interessati all’implementazione del progetto possono prendere contatto con i referenti del progetto per una valutazione del proprio ruolo all’interno del progetto.   </a:t>
            </a:r>
          </a:p>
          <a:p>
            <a:pPr marL="457200" lvl="1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3648217-4AF9-C841-9242-BDE473334A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0" y="5773782"/>
            <a:ext cx="844175" cy="82453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D2193FA-B790-C947-802F-528D4B8D8A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1858" y="5669872"/>
            <a:ext cx="1671562" cy="118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62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2A25D3-4B66-478F-81ED-409FE064F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3100" dirty="0">
                <a:solidFill>
                  <a:srgbClr val="47B1F1"/>
                </a:solidFill>
              </a:rPr>
              <a:t> </a:t>
            </a:r>
            <a:r>
              <a:rPr lang="en-GB" sz="3100" b="1" dirty="0">
                <a:solidFill>
                  <a:srgbClr val="47B1F1"/>
                </a:solidFill>
              </a:rPr>
              <a:t>C2 - Education to entrepreneurship</a:t>
            </a:r>
            <a:br>
              <a:rPr lang="en-GB" sz="3100" b="1" dirty="0">
                <a:solidFill>
                  <a:srgbClr val="47B1F1"/>
                </a:solidFill>
              </a:rPr>
            </a:br>
            <a:r>
              <a:rPr lang="en-GB" sz="3100" b="1" dirty="0" err="1">
                <a:solidFill>
                  <a:srgbClr val="47B1F1"/>
                </a:solidFill>
              </a:rPr>
              <a:t>Aidejoven</a:t>
            </a:r>
            <a:r>
              <a:rPr lang="en-GB" sz="3100" b="1" dirty="0">
                <a:solidFill>
                  <a:srgbClr val="47B1F1"/>
                </a:solidFill>
              </a:rPr>
              <a:t> – Madrid, </a:t>
            </a:r>
            <a:r>
              <a:rPr lang="en-GB" sz="3100" b="1" dirty="0" err="1">
                <a:solidFill>
                  <a:srgbClr val="47B1F1"/>
                </a:solidFill>
              </a:rPr>
              <a:t>Spagna</a:t>
            </a:r>
            <a:r>
              <a:rPr lang="en-GB" sz="3100" b="1" dirty="0">
                <a:solidFill>
                  <a:srgbClr val="47B1F1"/>
                </a:solidFill>
              </a:rPr>
              <a:t> – </a:t>
            </a:r>
            <a:r>
              <a:rPr lang="en-GB" sz="3100" b="1" dirty="0" err="1">
                <a:solidFill>
                  <a:srgbClr val="47B1F1"/>
                </a:solidFill>
              </a:rPr>
              <a:t>Luglio</a:t>
            </a:r>
            <a:r>
              <a:rPr lang="en-GB" sz="3100" b="1" dirty="0">
                <a:solidFill>
                  <a:srgbClr val="47B1F1"/>
                </a:solidFill>
              </a:rPr>
              <a:t> 2022</a:t>
            </a:r>
          </a:p>
        </p:txBody>
      </p:sp>
      <p:pic>
        <p:nvPicPr>
          <p:cNvPr id="6" name="Immagine 5" descr="Immagine che contiene esterni, edificio, strada, vista&#10;&#10;Descrizione generata automaticamente">
            <a:extLst>
              <a:ext uri="{FF2B5EF4-FFF2-40B4-BE49-F238E27FC236}">
                <a16:creationId xmlns:a16="http://schemas.microsoft.com/office/drawing/2014/main" id="{59BF7E4A-4D26-1749-A3EC-635B3FB757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188814-FB91-436B-BDCD-A38324A23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1700" b="1" dirty="0"/>
              <a:t>Obiettivi </a:t>
            </a:r>
          </a:p>
          <a:p>
            <a:endParaRPr lang="it-IT" sz="1700" dirty="0"/>
          </a:p>
          <a:p>
            <a:r>
              <a:rPr lang="it-IT" sz="1700" b="1" dirty="0"/>
              <a:t>Ampliare</a:t>
            </a:r>
            <a:r>
              <a:rPr lang="it-IT" sz="1700" dirty="0"/>
              <a:t> il potenziale formativo del progetto, offrendo ai partecipanti l’opportunità di scambiare le esperienze acquisite nei </a:t>
            </a:r>
            <a:r>
              <a:rPr lang="it-IT" sz="1700" dirty="0" err="1"/>
              <a:t>pilot</a:t>
            </a:r>
            <a:r>
              <a:rPr lang="it-IT" sz="1700" dirty="0"/>
              <a:t> test locali</a:t>
            </a:r>
          </a:p>
          <a:p>
            <a:r>
              <a:rPr lang="it-IT" sz="1700" b="1" dirty="0"/>
              <a:t>Sviluppare</a:t>
            </a:r>
            <a:r>
              <a:rPr lang="it-IT" sz="1700" dirty="0"/>
              <a:t> </a:t>
            </a:r>
            <a:r>
              <a:rPr lang="it-IT" sz="1700" b="1" dirty="0"/>
              <a:t>la competenza </a:t>
            </a:r>
            <a:r>
              <a:rPr lang="it-IT" sz="1700" dirty="0"/>
              <a:t>dell'imprenditorialità</a:t>
            </a:r>
          </a:p>
          <a:p>
            <a:r>
              <a:rPr lang="it-IT" sz="1700" b="1" dirty="0"/>
              <a:t>Sviluppare le conoscenze </a:t>
            </a:r>
            <a:r>
              <a:rPr lang="it-IT" sz="1700" dirty="0"/>
              <a:t>e le capacità interculturali e linguistiche</a:t>
            </a:r>
          </a:p>
          <a:p>
            <a:r>
              <a:rPr lang="it-IT" sz="1700" b="1" dirty="0"/>
              <a:t>Sostenere</a:t>
            </a:r>
            <a:r>
              <a:rPr lang="it-IT" sz="1700" dirty="0"/>
              <a:t> lo sviluppo personale dei giovani partecipanti</a:t>
            </a:r>
            <a:endParaRPr lang="en-GB" sz="17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B20BB6C-15CA-4B46-B7F9-B311F1CC29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0" y="5773782"/>
            <a:ext cx="844175" cy="82453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9342A19-8511-9C42-B254-7FF58BBBD9A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1858" y="5669872"/>
            <a:ext cx="1671562" cy="118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22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8C65E9DA-AC3A-184C-AEA9-EB186CC74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73" y="0"/>
            <a:ext cx="11483788" cy="1325563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00B0F0"/>
                </a:solidFill>
              </a:rPr>
              <a:t>Criteri di selezione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308F9D-08FB-5A4B-B1E0-417D5163C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70" y="1030310"/>
            <a:ext cx="11831230" cy="5827689"/>
          </a:xfrm>
        </p:spPr>
        <p:txBody>
          <a:bodyPr>
            <a:normAutofit lnSpcReduction="10000"/>
          </a:bodyPr>
          <a:lstStyle/>
          <a:p>
            <a:pPr marL="36900" indent="0">
              <a:buNone/>
            </a:pPr>
            <a:endParaRPr lang="it-IT" b="1" dirty="0"/>
          </a:p>
          <a:p>
            <a:pPr marL="0" indent="-104400">
              <a:buNone/>
            </a:pPr>
            <a:r>
              <a:rPr lang="it-IT" sz="1800" b="1" dirty="0">
                <a:solidFill>
                  <a:srgbClr val="47B1F1"/>
                </a:solidFill>
              </a:rPr>
              <a:t>GIOVANI STUDENTI PARTECIPANTI AL PILOT COURSES</a:t>
            </a:r>
          </a:p>
          <a:p>
            <a:pPr marL="12700" lvl="2" indent="0">
              <a:buNone/>
            </a:pPr>
            <a:r>
              <a:rPr lang="it-IT" sz="2300" i="1" dirty="0"/>
              <a:t>Prima ancora del C2 saranno individuati 10 giovani beneficiari partecipanti a corsi a livello locale, tra gli studenti con cui le organizzazioni partner collaborano secondo questi criteri di selezione: </a:t>
            </a:r>
          </a:p>
          <a:p>
            <a:pPr lvl="2"/>
            <a:r>
              <a:rPr lang="it-IT" sz="2300" dirty="0"/>
              <a:t>Età tra i 16 e i 29 anni compresi</a:t>
            </a:r>
          </a:p>
          <a:p>
            <a:pPr lvl="2"/>
            <a:r>
              <a:rPr lang="it-IT" sz="2300" dirty="0"/>
              <a:t>Appartenenza almeno ad una delle seguenti categorie: studenti degli Istituti VET, soggetti in condizioni di svantaggio economico, rifugiati, immigrati e immigrati di seconda generazione, residenti in una località remota, disabilità, appartenenti ad una minoranza etnica</a:t>
            </a:r>
          </a:p>
          <a:p>
            <a:pPr lvl="2"/>
            <a:r>
              <a:rPr lang="it-IT" sz="2300" dirty="0"/>
              <a:t>Residenza nella Regione/Provincia/Comunità dell'organizzazione partner</a:t>
            </a:r>
          </a:p>
          <a:p>
            <a:pPr lvl="2"/>
            <a:r>
              <a:rPr lang="it-IT" sz="2300" dirty="0"/>
              <a:t>Motivazione ad intraprendere un percorso di acquisizione di competenze trasversali ed imprenditoriali (</a:t>
            </a:r>
            <a:r>
              <a:rPr lang="it-IT" sz="2300" dirty="0" err="1"/>
              <a:t>max</a:t>
            </a:r>
            <a:r>
              <a:rPr lang="it-IT" sz="2300" dirty="0"/>
              <a:t> 10 punti)</a:t>
            </a:r>
          </a:p>
          <a:p>
            <a:pPr lvl="2"/>
            <a:r>
              <a:rPr lang="it-IT" sz="2300" dirty="0"/>
              <a:t>Disponibilità a far parte del campione sul quale verrà effettuata la valutazione dell'impatto a 2 e a 12 mesi dal corso di formazione (</a:t>
            </a:r>
            <a:r>
              <a:rPr lang="it-IT" sz="2300" dirty="0" err="1"/>
              <a:t>max</a:t>
            </a:r>
            <a:r>
              <a:rPr lang="it-IT" sz="2300" dirty="0"/>
              <a:t> 10 punti).</a:t>
            </a:r>
          </a:p>
          <a:p>
            <a:pPr marL="50800" lvl="1" indent="0">
              <a:buNone/>
            </a:pPr>
            <a:r>
              <a:rPr lang="it-IT" sz="2800" dirty="0"/>
              <a:t>Il bando di selezione e la domanda di partecipazione saranno resi pubblici a gennaio 2022.  </a:t>
            </a:r>
          </a:p>
          <a:p>
            <a:pPr marL="36900" indent="0">
              <a:buNone/>
            </a:pPr>
            <a:endParaRPr lang="it-IT" sz="1800" b="1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A2F4484-F5B8-3D4B-ABFE-C9533F5DD8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7055" y="5827690"/>
            <a:ext cx="844175" cy="8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36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99E01B-D5C8-8344-9D9D-80277A195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00B0F0"/>
                </a:solidFill>
              </a:rPr>
              <a:t>Criteri di selezione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E79DD5-8F4E-CB45-97EC-C35166BDD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6900" indent="0">
              <a:buNone/>
            </a:pPr>
            <a:r>
              <a:rPr lang="it-IT" sz="2100" b="1" dirty="0">
                <a:solidFill>
                  <a:srgbClr val="47B1F1"/>
                </a:solidFill>
              </a:rPr>
              <a:t>GIOVANI STUDENTI PARTECIPANTI ALLO SHORT-THERM EXCHANGE OF PUPILS (C2)</a:t>
            </a:r>
          </a:p>
          <a:p>
            <a:pPr marL="36900" indent="0">
              <a:buNone/>
            </a:pPr>
            <a:r>
              <a:rPr lang="it-IT" i="1" dirty="0"/>
              <a:t>Tra i 10 partecipanti ai </a:t>
            </a:r>
            <a:r>
              <a:rPr lang="it-IT" i="1" dirty="0" err="1"/>
              <a:t>pilot</a:t>
            </a:r>
            <a:r>
              <a:rPr lang="it-IT" i="1" dirty="0"/>
              <a:t> </a:t>
            </a:r>
            <a:r>
              <a:rPr lang="it-IT" i="1" dirty="0" err="1"/>
              <a:t>course</a:t>
            </a:r>
            <a:r>
              <a:rPr lang="it-IT" i="1" dirty="0"/>
              <a:t> a maggio 2022 saranno individuati 4 partecipanti al C2; la selezione sarà realizzata attraverso colloquio e terrà conto di:</a:t>
            </a:r>
          </a:p>
          <a:p>
            <a:pPr marL="379800" indent="-342900"/>
            <a:r>
              <a:rPr lang="it-IT" dirty="0"/>
              <a:t>Motivazione ad intraprendere un percorso di acquisizione di competenze trasversali ed imprenditoriali (</a:t>
            </a:r>
            <a:r>
              <a:rPr lang="it-IT" dirty="0" err="1"/>
              <a:t>max</a:t>
            </a:r>
            <a:r>
              <a:rPr lang="it-IT" dirty="0"/>
              <a:t> 10 punti)</a:t>
            </a:r>
          </a:p>
          <a:p>
            <a:pPr marL="379800" indent="-342900"/>
            <a:r>
              <a:rPr lang="it-IT" dirty="0"/>
              <a:t>Disponibilità e motivazione a far parte di una esperienza transazionale (</a:t>
            </a:r>
            <a:r>
              <a:rPr lang="it-IT" dirty="0" err="1"/>
              <a:t>max</a:t>
            </a:r>
            <a:r>
              <a:rPr lang="it-IT" dirty="0"/>
              <a:t> 10 punti)</a:t>
            </a:r>
          </a:p>
          <a:p>
            <a:pPr marL="379800" indent="-342900"/>
            <a:r>
              <a:rPr lang="it-IT" dirty="0"/>
              <a:t>Conoscenza dell’Inglese (</a:t>
            </a:r>
            <a:r>
              <a:rPr lang="it-IT" dirty="0" err="1"/>
              <a:t>max</a:t>
            </a:r>
            <a:r>
              <a:rPr lang="it-IT" dirty="0"/>
              <a:t> 20 punti) come lingua veicolare del corso.</a:t>
            </a:r>
          </a:p>
          <a:p>
            <a:pPr>
              <a:buFontTx/>
              <a:buChar char="-"/>
            </a:pPr>
            <a:endParaRPr lang="it-IT" dirty="0"/>
          </a:p>
          <a:p>
            <a:pPr marL="36900" indent="0">
              <a:buNone/>
            </a:pPr>
            <a:r>
              <a:rPr lang="it-IT" i="1" dirty="0"/>
              <a:t>In entrambi casi (</a:t>
            </a:r>
            <a:r>
              <a:rPr lang="it-IT" i="1" dirty="0" err="1"/>
              <a:t>pilot</a:t>
            </a:r>
            <a:r>
              <a:rPr lang="it-IT" i="1" dirty="0"/>
              <a:t> </a:t>
            </a:r>
            <a:r>
              <a:rPr lang="it-IT" i="1" dirty="0" err="1"/>
              <a:t>courses</a:t>
            </a:r>
            <a:r>
              <a:rPr lang="it-IT" i="1" dirty="0"/>
              <a:t> e short-</a:t>
            </a:r>
            <a:r>
              <a:rPr lang="it-IT" i="1" dirty="0" err="1"/>
              <a:t>term</a:t>
            </a:r>
            <a:r>
              <a:rPr lang="it-IT" i="1" dirty="0"/>
              <a:t> Exchange), la selezione sarà realizzata da una commissione interna di ciascuna organizzazione partner composta dal legale rappresentante dell’ente, un </a:t>
            </a:r>
            <a:r>
              <a:rPr lang="it-IT" i="1" dirty="0" err="1"/>
              <a:t>counselor</a:t>
            </a:r>
            <a:r>
              <a:rPr lang="it-IT" i="1" dirty="0"/>
              <a:t>/psicologo esperto di orientamento al lavoro e dai 4 docenti/formatori.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B3ADE06-89B3-8646-83BE-02B7774731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375" y="5899631"/>
            <a:ext cx="844175" cy="82453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FC5C3D8-C962-2D41-8959-BC075B499A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3474" y="5678129"/>
            <a:ext cx="1659946" cy="117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64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082622D-AAF3-4897-8629-FC918530D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52283" y="641850"/>
            <a:ext cx="10001518" cy="153586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r>
              <a:rPr lang="it-IT" dirty="0"/>
              <a:t>GRAZIE DELL’ATTENZIONE E BUON ERASMUS+!</a:t>
            </a:r>
          </a:p>
        </p:txBody>
      </p:sp>
      <p:pic>
        <p:nvPicPr>
          <p:cNvPr id="4" name="Immagine 3" descr="Immagine che contiene testo, cielo, esterni, sport&#10;&#10;Descrizione generata automaticamente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4416" y="2731167"/>
            <a:ext cx="11167447" cy="3484983"/>
          </a:xfrm>
          <a:prstGeom prst="rect">
            <a:avLst/>
          </a:prstGeom>
          <a:noFill/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73029FD-42B7-3E43-96C6-9A8243C35F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3781" y="546198"/>
            <a:ext cx="2490020" cy="176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02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1530</Words>
  <Application>Microsoft Macintosh PowerPoint</Application>
  <PresentationFormat>Widescreen</PresentationFormat>
  <Paragraphs>164</Paragraphs>
  <Slides>15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Tre azioni chiave che si integrano e si rafforzano a vicenda</vt:lpstr>
      <vt:lpstr>Presentazione standard di PowerPoint</vt:lpstr>
      <vt:lpstr>Il progetto  Best4Ent</vt:lpstr>
      <vt:lpstr>Obiettivi generali del progetto </vt:lpstr>
      <vt:lpstr>Attività previste</vt:lpstr>
      <vt:lpstr>Mobilità</vt:lpstr>
      <vt:lpstr>C1 Education to Entrepreneurship: tools for trainers and teachers Mobilizing Expertise AB - Lund, Svezia - Dicembre 2021 </vt:lpstr>
      <vt:lpstr>Criteri di individuazione</vt:lpstr>
      <vt:lpstr> C2 - Education to entrepreneurship Aidejoven – Madrid, Spagna – Luglio 2022</vt:lpstr>
      <vt:lpstr>Criteri di selezione</vt:lpstr>
      <vt:lpstr>Criteri di selezione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 day Progetto Erasmus+   “Best4Ent - Best practice over the Europe for Education to Entrepreneurship” 2020-1-IT02-KA229-079429</dc:title>
  <dc:creator>Claudia Di Foglio</dc:creator>
  <cp:lastModifiedBy>Claudia Di Foglio</cp:lastModifiedBy>
  <cp:revision>32</cp:revision>
  <dcterms:created xsi:type="dcterms:W3CDTF">2020-11-23T10:59:21Z</dcterms:created>
  <dcterms:modified xsi:type="dcterms:W3CDTF">2021-03-02T18:25:22Z</dcterms:modified>
</cp:coreProperties>
</file>